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59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357277-F36F-6521-7CAC-DD71D559E94F}" v="164" dt="2024-02-26T18:33:17.254"/>
    <p1510:client id="{98EC64E0-8B3D-950E-C75D-691C7C3CE877}" v="4" dt="2024-02-27T10:44:47.394"/>
    <p1510:client id="{A767C8CA-D261-0ECD-DC81-A1BD4F495563}" v="492" dt="2024-02-26T19:12:44.815"/>
    <p1510:client id="{ACF33A44-64E4-37B2-EB5A-9A71C2E9829A}" v="182" dt="2024-02-27T11:18:07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88961D-1E47-401E-8B26-02318D6FC40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3ABB20B-FA21-4CAB-A290-343AD26B4D01}">
      <dgm:prSet/>
      <dgm:spPr/>
      <dgm:t>
        <a:bodyPr/>
        <a:lstStyle/>
        <a:p>
          <a:r>
            <a:rPr lang="pl-PL" b="1" dirty="0"/>
            <a:t>Złota Księga Dziecięcych Praw:</a:t>
          </a:r>
          <a:r>
            <a:rPr lang="pl-PL" dirty="0"/>
            <a:t> Stworzymy "Złotą Księgę", gdzie zapiszemy prawa dzieci, które są dla nas ważne.</a:t>
          </a:r>
          <a:endParaRPr lang="en-US" dirty="0"/>
        </a:p>
      </dgm:t>
    </dgm:pt>
    <dgm:pt modelId="{8DB0A3D0-2F6B-40BC-B2CC-09422EBC4B68}" type="parTrans" cxnId="{5CAFEBA1-C29E-4FE3-8AB7-F5679F625199}">
      <dgm:prSet/>
      <dgm:spPr/>
      <dgm:t>
        <a:bodyPr/>
        <a:lstStyle/>
        <a:p>
          <a:endParaRPr lang="en-US"/>
        </a:p>
      </dgm:t>
    </dgm:pt>
    <dgm:pt modelId="{446386D8-BB45-49D9-B173-82370D385D6A}" type="sibTrans" cxnId="{5CAFEBA1-C29E-4FE3-8AB7-F5679F625199}">
      <dgm:prSet/>
      <dgm:spPr/>
      <dgm:t>
        <a:bodyPr/>
        <a:lstStyle/>
        <a:p>
          <a:endParaRPr lang="en-US"/>
        </a:p>
      </dgm:t>
    </dgm:pt>
    <dgm:pt modelId="{B5594DAD-FAAA-4270-BB60-730DA2755A88}">
      <dgm:prSet/>
      <dgm:spPr/>
      <dgm:t>
        <a:bodyPr/>
        <a:lstStyle/>
        <a:p>
          <a:r>
            <a:rPr lang="pl-PL" b="1" dirty="0"/>
            <a:t>Dzień Korczaka:</a:t>
          </a:r>
          <a:r>
            <a:rPr lang="pl-PL" dirty="0"/>
            <a:t> Raz w roku będziemy obchodzić "Dzień Korczaka", poświęcony wartościom, jakie nam przekazał.</a:t>
          </a:r>
          <a:endParaRPr lang="en-US" dirty="0"/>
        </a:p>
      </dgm:t>
    </dgm:pt>
    <dgm:pt modelId="{3938C9FD-C2DD-4887-AA28-FAA01289FE37}" type="parTrans" cxnId="{D87B40D9-8A3A-4F3B-BC50-701EBC9F1B9C}">
      <dgm:prSet/>
      <dgm:spPr/>
      <dgm:t>
        <a:bodyPr/>
        <a:lstStyle/>
        <a:p>
          <a:endParaRPr lang="en-US"/>
        </a:p>
      </dgm:t>
    </dgm:pt>
    <dgm:pt modelId="{B0574B18-B248-4EAA-9B0B-2F0EA330F2A0}" type="sibTrans" cxnId="{D87B40D9-8A3A-4F3B-BC50-701EBC9F1B9C}">
      <dgm:prSet/>
      <dgm:spPr/>
      <dgm:t>
        <a:bodyPr/>
        <a:lstStyle/>
        <a:p>
          <a:endParaRPr lang="en-US"/>
        </a:p>
      </dgm:t>
    </dgm:pt>
    <dgm:pt modelId="{B61AA1FA-A517-4E1E-ADFE-E7C0A84F2933}">
      <dgm:prSet/>
      <dgm:spPr/>
      <dgm:t>
        <a:bodyPr/>
        <a:lstStyle/>
        <a:p>
          <a:pPr rtl="0"/>
          <a:r>
            <a:rPr lang="pl-PL" b="1" dirty="0"/>
            <a:t>Projekt "Dom Sierot":</a:t>
          </a:r>
          <a:r>
            <a:rPr lang="pl-PL" dirty="0"/>
            <a:t> Zorganizujemy projekty charytatywne, aby pomagać dzieciom potrzebującym, jak to robił Janusz Korczak.</a:t>
          </a:r>
          <a:r>
            <a:rPr lang="pl-PL" dirty="0">
              <a:latin typeface="Goudy Old Style"/>
            </a:rPr>
            <a:t> </a:t>
          </a:r>
          <a:endParaRPr lang="en-US"/>
        </a:p>
      </dgm:t>
    </dgm:pt>
    <dgm:pt modelId="{444A2853-FD9C-4C9E-9C61-599B89648F3A}" type="parTrans" cxnId="{F2ABBE80-91B2-4224-9ECE-DB2512E1B3BA}">
      <dgm:prSet/>
      <dgm:spPr/>
      <dgm:t>
        <a:bodyPr/>
        <a:lstStyle/>
        <a:p>
          <a:endParaRPr lang="en-US"/>
        </a:p>
      </dgm:t>
    </dgm:pt>
    <dgm:pt modelId="{EE877D33-5B28-4A75-8605-DBA87E3A6662}" type="sibTrans" cxnId="{F2ABBE80-91B2-4224-9ECE-DB2512E1B3BA}">
      <dgm:prSet/>
      <dgm:spPr/>
      <dgm:t>
        <a:bodyPr/>
        <a:lstStyle/>
        <a:p>
          <a:endParaRPr lang="en-US"/>
        </a:p>
      </dgm:t>
    </dgm:pt>
    <dgm:pt modelId="{499F99C0-35E4-4F3F-82AC-A3E192840B79}" type="pres">
      <dgm:prSet presAssocID="{3388961D-1E47-401E-8B26-02318D6FC40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16BA5D3-1CEA-4277-9702-238DEFA84A74}" type="pres">
      <dgm:prSet presAssocID="{3388961D-1E47-401E-8B26-02318D6FC40E}" presName="dummyMaxCanvas" presStyleCnt="0">
        <dgm:presLayoutVars/>
      </dgm:prSet>
      <dgm:spPr/>
    </dgm:pt>
    <dgm:pt modelId="{C1A92A57-7061-4B91-B5F4-91BDE95855DC}" type="pres">
      <dgm:prSet presAssocID="{3388961D-1E47-401E-8B26-02318D6FC40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FBF0A3-DF59-4519-B9F3-6604FCBBC086}" type="pres">
      <dgm:prSet presAssocID="{3388961D-1E47-401E-8B26-02318D6FC40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39F101-6B21-4AA1-A23C-BF8B050722FA}" type="pres">
      <dgm:prSet presAssocID="{3388961D-1E47-401E-8B26-02318D6FC40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32AD3B-B2FA-44AD-8B90-A8291D606A55}" type="pres">
      <dgm:prSet presAssocID="{3388961D-1E47-401E-8B26-02318D6FC40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B50445-16DD-442B-894D-57642C0EA756}" type="pres">
      <dgm:prSet presAssocID="{3388961D-1E47-401E-8B26-02318D6FC40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702FCC-2B25-443B-B2E9-F13561187469}" type="pres">
      <dgm:prSet presAssocID="{3388961D-1E47-401E-8B26-02318D6FC40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72C156-59F5-4653-9AE4-5D01DC0B00F7}" type="pres">
      <dgm:prSet presAssocID="{3388961D-1E47-401E-8B26-02318D6FC40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B8574F-304B-4649-8BF1-FC4E96406B9E}" type="pres">
      <dgm:prSet presAssocID="{3388961D-1E47-401E-8B26-02318D6FC40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2ABBE80-91B2-4224-9ECE-DB2512E1B3BA}" srcId="{3388961D-1E47-401E-8B26-02318D6FC40E}" destId="{B61AA1FA-A517-4E1E-ADFE-E7C0A84F2933}" srcOrd="2" destOrd="0" parTransId="{444A2853-FD9C-4C9E-9C61-599B89648F3A}" sibTransId="{EE877D33-5B28-4A75-8605-DBA87E3A6662}"/>
    <dgm:cxn modelId="{EB9A928B-C31A-459D-9E5F-B46473B86C15}" type="presOf" srcId="{B5594DAD-FAAA-4270-BB60-730DA2755A88}" destId="{9672C156-59F5-4653-9AE4-5D01DC0B00F7}" srcOrd="1" destOrd="0" presId="urn:microsoft.com/office/officeart/2005/8/layout/vProcess5"/>
    <dgm:cxn modelId="{55BC3ADD-F5A8-40D8-82EE-DF52B29F87AB}" type="presOf" srcId="{83ABB20B-FA21-4CAB-A290-343AD26B4D01}" destId="{C1A92A57-7061-4B91-B5F4-91BDE95855DC}" srcOrd="0" destOrd="0" presId="urn:microsoft.com/office/officeart/2005/8/layout/vProcess5"/>
    <dgm:cxn modelId="{D87B40D9-8A3A-4F3B-BC50-701EBC9F1B9C}" srcId="{3388961D-1E47-401E-8B26-02318D6FC40E}" destId="{B5594DAD-FAAA-4270-BB60-730DA2755A88}" srcOrd="1" destOrd="0" parTransId="{3938C9FD-C2DD-4887-AA28-FAA01289FE37}" sibTransId="{B0574B18-B248-4EAA-9B0B-2F0EA330F2A0}"/>
    <dgm:cxn modelId="{FDC915CB-12C0-4887-AB35-B187A0F22CBD}" type="presOf" srcId="{B0574B18-B248-4EAA-9B0B-2F0EA330F2A0}" destId="{49B50445-16DD-442B-894D-57642C0EA756}" srcOrd="0" destOrd="0" presId="urn:microsoft.com/office/officeart/2005/8/layout/vProcess5"/>
    <dgm:cxn modelId="{5D4F5FA1-2042-43F6-B435-A6BC8DAF9C13}" type="presOf" srcId="{3388961D-1E47-401E-8B26-02318D6FC40E}" destId="{499F99C0-35E4-4F3F-82AC-A3E192840B79}" srcOrd="0" destOrd="0" presId="urn:microsoft.com/office/officeart/2005/8/layout/vProcess5"/>
    <dgm:cxn modelId="{352F73BD-BD63-4F4E-9C7F-E355FB71178B}" type="presOf" srcId="{B5594DAD-FAAA-4270-BB60-730DA2755A88}" destId="{C5FBF0A3-DF59-4519-B9F3-6604FCBBC086}" srcOrd="0" destOrd="0" presId="urn:microsoft.com/office/officeart/2005/8/layout/vProcess5"/>
    <dgm:cxn modelId="{F4903708-6B7F-49D4-9CEB-915DAB2F57EB}" type="presOf" srcId="{B61AA1FA-A517-4E1E-ADFE-E7C0A84F2933}" destId="{3039F101-6B21-4AA1-A23C-BF8B050722FA}" srcOrd="0" destOrd="0" presId="urn:microsoft.com/office/officeart/2005/8/layout/vProcess5"/>
    <dgm:cxn modelId="{ED06209F-CAC8-47D8-A67F-1EE1C84F462F}" type="presOf" srcId="{B61AA1FA-A517-4E1E-ADFE-E7C0A84F2933}" destId="{54B8574F-304B-4649-8BF1-FC4E96406B9E}" srcOrd="1" destOrd="0" presId="urn:microsoft.com/office/officeart/2005/8/layout/vProcess5"/>
    <dgm:cxn modelId="{90498527-97F2-4015-8635-09E341894544}" type="presOf" srcId="{446386D8-BB45-49D9-B173-82370D385D6A}" destId="{CF32AD3B-B2FA-44AD-8B90-A8291D606A55}" srcOrd="0" destOrd="0" presId="urn:microsoft.com/office/officeart/2005/8/layout/vProcess5"/>
    <dgm:cxn modelId="{80CA50F0-0A68-49F0-8A5D-E64899371E00}" type="presOf" srcId="{83ABB20B-FA21-4CAB-A290-343AD26B4D01}" destId="{22702FCC-2B25-443B-B2E9-F13561187469}" srcOrd="1" destOrd="0" presId="urn:microsoft.com/office/officeart/2005/8/layout/vProcess5"/>
    <dgm:cxn modelId="{5CAFEBA1-C29E-4FE3-8AB7-F5679F625199}" srcId="{3388961D-1E47-401E-8B26-02318D6FC40E}" destId="{83ABB20B-FA21-4CAB-A290-343AD26B4D01}" srcOrd="0" destOrd="0" parTransId="{8DB0A3D0-2F6B-40BC-B2CC-09422EBC4B68}" sibTransId="{446386D8-BB45-49D9-B173-82370D385D6A}"/>
    <dgm:cxn modelId="{F77F23F6-5571-4956-8814-BE00D70DFA37}" type="presParOf" srcId="{499F99C0-35E4-4F3F-82AC-A3E192840B79}" destId="{C16BA5D3-1CEA-4277-9702-238DEFA84A74}" srcOrd="0" destOrd="0" presId="urn:microsoft.com/office/officeart/2005/8/layout/vProcess5"/>
    <dgm:cxn modelId="{11111B6C-CA67-4EBB-9B31-3F1C79FF9BAC}" type="presParOf" srcId="{499F99C0-35E4-4F3F-82AC-A3E192840B79}" destId="{C1A92A57-7061-4B91-B5F4-91BDE95855DC}" srcOrd="1" destOrd="0" presId="urn:microsoft.com/office/officeart/2005/8/layout/vProcess5"/>
    <dgm:cxn modelId="{41230D60-8A24-4533-A2BC-57D6F12543C4}" type="presParOf" srcId="{499F99C0-35E4-4F3F-82AC-A3E192840B79}" destId="{C5FBF0A3-DF59-4519-B9F3-6604FCBBC086}" srcOrd="2" destOrd="0" presId="urn:microsoft.com/office/officeart/2005/8/layout/vProcess5"/>
    <dgm:cxn modelId="{5E492513-4555-4EBD-965B-C322FA174C1D}" type="presParOf" srcId="{499F99C0-35E4-4F3F-82AC-A3E192840B79}" destId="{3039F101-6B21-4AA1-A23C-BF8B050722FA}" srcOrd="3" destOrd="0" presId="urn:microsoft.com/office/officeart/2005/8/layout/vProcess5"/>
    <dgm:cxn modelId="{A9F1A7FF-4CF2-4731-9CAA-1B62D8F1A77E}" type="presParOf" srcId="{499F99C0-35E4-4F3F-82AC-A3E192840B79}" destId="{CF32AD3B-B2FA-44AD-8B90-A8291D606A55}" srcOrd="4" destOrd="0" presId="urn:microsoft.com/office/officeart/2005/8/layout/vProcess5"/>
    <dgm:cxn modelId="{1BE97C08-0625-40FD-90C6-A3FE39581C27}" type="presParOf" srcId="{499F99C0-35E4-4F3F-82AC-A3E192840B79}" destId="{49B50445-16DD-442B-894D-57642C0EA756}" srcOrd="5" destOrd="0" presId="urn:microsoft.com/office/officeart/2005/8/layout/vProcess5"/>
    <dgm:cxn modelId="{4326DBF8-C0E6-4ED7-BB13-C9F22047D852}" type="presParOf" srcId="{499F99C0-35E4-4F3F-82AC-A3E192840B79}" destId="{22702FCC-2B25-443B-B2E9-F13561187469}" srcOrd="6" destOrd="0" presId="urn:microsoft.com/office/officeart/2005/8/layout/vProcess5"/>
    <dgm:cxn modelId="{DFEFD0D8-BF94-46A3-9A51-A614BE2B13FB}" type="presParOf" srcId="{499F99C0-35E4-4F3F-82AC-A3E192840B79}" destId="{9672C156-59F5-4653-9AE4-5D01DC0B00F7}" srcOrd="7" destOrd="0" presId="urn:microsoft.com/office/officeart/2005/8/layout/vProcess5"/>
    <dgm:cxn modelId="{54C8BF9D-5B64-4E81-B97F-73F912CC8A56}" type="presParOf" srcId="{499F99C0-35E4-4F3F-82AC-A3E192840B79}" destId="{54B8574F-304B-4649-8BF1-FC4E96406B9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92A57-7061-4B91-B5F4-91BDE95855DC}">
      <dsp:nvSpPr>
        <dsp:cNvPr id="0" name=""/>
        <dsp:cNvSpPr/>
      </dsp:nvSpPr>
      <dsp:spPr>
        <a:xfrm>
          <a:off x="0" y="0"/>
          <a:ext cx="4738466" cy="10974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/>
            <a:t>Złota Księga Dziecięcych Praw:</a:t>
          </a:r>
          <a:r>
            <a:rPr lang="pl-PL" sz="1500" kern="1200" dirty="0"/>
            <a:t> Stworzymy "Złotą Księgę", gdzie zapiszemy prawa dzieci, które są dla nas ważne.</a:t>
          </a:r>
          <a:endParaRPr lang="en-US" sz="1500" kern="1200" dirty="0"/>
        </a:p>
      </dsp:txBody>
      <dsp:txXfrm>
        <a:off x="32144" y="32144"/>
        <a:ext cx="3554187" cy="1033205"/>
      </dsp:txXfrm>
    </dsp:sp>
    <dsp:sp modelId="{C5FBF0A3-DF59-4519-B9F3-6604FCBBC086}">
      <dsp:nvSpPr>
        <dsp:cNvPr id="0" name=""/>
        <dsp:cNvSpPr/>
      </dsp:nvSpPr>
      <dsp:spPr>
        <a:xfrm>
          <a:off x="418100" y="1280408"/>
          <a:ext cx="4738466" cy="1097493"/>
        </a:xfrm>
        <a:prstGeom prst="roundRect">
          <a:avLst>
            <a:gd name="adj" fmla="val 10000"/>
          </a:avLst>
        </a:prstGeom>
        <a:solidFill>
          <a:schemeClr val="accent2">
            <a:hueOff val="-743556"/>
            <a:satOff val="3248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/>
            <a:t>Dzień Korczaka:</a:t>
          </a:r>
          <a:r>
            <a:rPr lang="pl-PL" sz="1500" kern="1200" dirty="0"/>
            <a:t> Raz w roku będziemy obchodzić "Dzień Korczaka", poświęcony wartościom, jakie nam przekazał.</a:t>
          </a:r>
          <a:endParaRPr lang="en-US" sz="1500" kern="1200" dirty="0"/>
        </a:p>
      </dsp:txBody>
      <dsp:txXfrm>
        <a:off x="450244" y="1312552"/>
        <a:ext cx="3542708" cy="1033205"/>
      </dsp:txXfrm>
    </dsp:sp>
    <dsp:sp modelId="{3039F101-6B21-4AA1-A23C-BF8B050722FA}">
      <dsp:nvSpPr>
        <dsp:cNvPr id="0" name=""/>
        <dsp:cNvSpPr/>
      </dsp:nvSpPr>
      <dsp:spPr>
        <a:xfrm>
          <a:off x="836200" y="2560817"/>
          <a:ext cx="4738466" cy="1097493"/>
        </a:xfrm>
        <a:prstGeom prst="roundRect">
          <a:avLst>
            <a:gd name="adj" fmla="val 10000"/>
          </a:avLst>
        </a:prstGeom>
        <a:solidFill>
          <a:schemeClr val="accent2">
            <a:hueOff val="-1487111"/>
            <a:satOff val="6497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/>
            <a:t>Projekt "Dom Sierot":</a:t>
          </a:r>
          <a:r>
            <a:rPr lang="pl-PL" sz="1500" kern="1200" dirty="0"/>
            <a:t> Zorganizujemy projekty charytatywne, aby pomagać dzieciom potrzebującym, jak to robił Janusz Korczak.</a:t>
          </a:r>
          <a:r>
            <a:rPr lang="pl-PL" sz="1500" kern="1200" dirty="0">
              <a:latin typeface="Goudy Old Style"/>
            </a:rPr>
            <a:t> </a:t>
          </a:r>
          <a:endParaRPr lang="en-US" sz="1500" kern="1200"/>
        </a:p>
      </dsp:txBody>
      <dsp:txXfrm>
        <a:off x="868344" y="2592961"/>
        <a:ext cx="3542708" cy="1033205"/>
      </dsp:txXfrm>
    </dsp:sp>
    <dsp:sp modelId="{CF32AD3B-B2FA-44AD-8B90-A8291D606A55}">
      <dsp:nvSpPr>
        <dsp:cNvPr id="0" name=""/>
        <dsp:cNvSpPr/>
      </dsp:nvSpPr>
      <dsp:spPr>
        <a:xfrm>
          <a:off x="4025096" y="832265"/>
          <a:ext cx="713370" cy="7133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4185604" y="832265"/>
        <a:ext cx="392354" cy="536811"/>
      </dsp:txXfrm>
    </dsp:sp>
    <dsp:sp modelId="{49B50445-16DD-442B-894D-57642C0EA756}">
      <dsp:nvSpPr>
        <dsp:cNvPr id="0" name=""/>
        <dsp:cNvSpPr/>
      </dsp:nvSpPr>
      <dsp:spPr>
        <a:xfrm>
          <a:off x="4443196" y="2105357"/>
          <a:ext cx="713370" cy="7133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985876"/>
            <a:satOff val="6648"/>
            <a:lumOff val="78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85876"/>
              <a:satOff val="6648"/>
              <a:lumOff val="7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4603704" y="2105357"/>
        <a:ext cx="392354" cy="536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701464"/>
            <a:ext cx="8952782" cy="120403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952500"/>
            <a:ext cx="8952781" cy="3748824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773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0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8334" y="952499"/>
            <a:ext cx="2051165" cy="4953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952499"/>
            <a:ext cx="8235834" cy="4953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3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38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18211"/>
            <a:ext cx="8412190" cy="394438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08858"/>
            <a:ext cx="8412192" cy="676102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6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260121"/>
            <a:ext cx="4350026" cy="3656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6574" y="2260120"/>
            <a:ext cx="4350025" cy="3656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66788"/>
            <a:ext cx="10059988" cy="10517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018581"/>
            <a:ext cx="4350027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74756"/>
            <a:ext cx="4350027" cy="3150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6572" y="2018581"/>
            <a:ext cx="4350028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6572" y="2774756"/>
            <a:ext cx="4350028" cy="3150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657975" y="2625552"/>
            <a:ext cx="4238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403684" y="2625552"/>
            <a:ext cx="42417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34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9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5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6484"/>
            <a:ext cx="3932237" cy="2122516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12026"/>
            <a:ext cx="5143500" cy="456565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2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7185"/>
            <a:ext cx="3932237" cy="2121813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7702" y="1307186"/>
            <a:ext cx="5038898" cy="4598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8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42963"/>
            <a:ext cx="9601200" cy="130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62188"/>
            <a:ext cx="9601200" cy="364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5DBDDF98-C922-483F-97E9-3E76B0201B42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810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3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7B601747-31C9-0EEB-4BEA-CDE70457A4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Patron | Szkoła Podstawowa nr 1 im. Janusza Korczaka w Komornikach">
            <a:extLst>
              <a:ext uri="{FF2B5EF4-FFF2-40B4-BE49-F238E27FC236}">
                <a16:creationId xmlns:a16="http://schemas.microsoft.com/office/drawing/2014/main" id="{FF974ED4-2F05-BBB1-F5F1-FD83B73EB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7567" r="24567"/>
          <a:stretch/>
        </p:blipFill>
        <p:spPr>
          <a:xfrm>
            <a:off x="20" y="10"/>
            <a:ext cx="4654275" cy="6857990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F4BAB3E8-1513-1D8D-8F22-7998BC1FB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9018" r="-1" b="-1"/>
          <a:stretch/>
        </p:blipFill>
        <p:spPr>
          <a:xfrm>
            <a:off x="4654296" y="10"/>
            <a:ext cx="7537705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3188" y="2033018"/>
            <a:ext cx="4706626" cy="2116348"/>
          </a:xfrm>
          <a:noFill/>
        </p:spPr>
        <p:txBody>
          <a:bodyPr anchor="ctr">
            <a:normAutofit fontScale="90000"/>
          </a:bodyPr>
          <a:lstStyle/>
          <a:p>
            <a:pPr algn="r"/>
            <a:r>
              <a:rPr lang="pl-PL">
                <a:solidFill>
                  <a:srgbClr val="FFFFFF"/>
                </a:solidFill>
                <a:cs typeface="Calibri Light"/>
              </a:rPr>
              <a:t>Nowy patron szkoły </a:t>
            </a:r>
            <a:br>
              <a:rPr lang="pl-PL">
                <a:solidFill>
                  <a:srgbClr val="FFFFFF"/>
                </a:solidFill>
                <a:cs typeface="Calibri Light"/>
              </a:rPr>
            </a:br>
            <a:r>
              <a:rPr lang="pl-PL">
                <a:solidFill>
                  <a:srgbClr val="FFFFFF"/>
                </a:solidFill>
                <a:cs typeface="Calibri Light"/>
              </a:rPr>
              <a:t>Janusz Korczak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41A03FE5-7938-1573-2D18-E168CC7C0A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633199" y="952500"/>
            <a:ext cx="5606301" cy="4953000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0" y="1451087"/>
                </a:moveTo>
                <a:lnTo>
                  <a:pt x="0" y="0"/>
                </a:ln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5DADDA4-4716-9ADE-CD5D-E5CF6FB6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kulary na wierzchu książki">
            <a:extLst>
              <a:ext uri="{FF2B5EF4-FFF2-40B4-BE49-F238E27FC236}">
                <a16:creationId xmlns:a16="http://schemas.microsoft.com/office/drawing/2014/main" id="{B369A545-2951-0287-5631-56C41F811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24" b="177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4D58AA4-9C13-7E60-E4E6-0B8DA94D5C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1578882"/>
            <a:ext cx="12192000" cy="528637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9000"/>
                </a:srgbClr>
              </a:gs>
              <a:gs pos="100000">
                <a:srgbClr val="000000">
                  <a:alpha val="0"/>
                </a:srgbClr>
              </a:gs>
              <a:gs pos="60000">
                <a:srgbClr val="000000">
                  <a:alpha val="28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708C9B-B4B2-C315-F07E-FBFBA954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29" y="3203510"/>
            <a:ext cx="8952781" cy="18298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spc="530">
                <a:solidFill>
                  <a:srgbClr val="FFFFFF"/>
                </a:solidFill>
              </a:rPr>
              <a:t>Dziękuję za obejrzenie prezentacji!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B4E9A0-1E78-E66A-DFDD-7FF8183AA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129" y="5033480"/>
            <a:ext cx="8952782" cy="8611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Adam Borzęcki z klasy 7B</a:t>
            </a:r>
          </a:p>
        </p:txBody>
      </p:sp>
    </p:spTree>
    <p:extLst>
      <p:ext uri="{BB962C8B-B14F-4D97-AF65-F5344CB8AC3E}">
        <p14:creationId xmlns:p14="http://schemas.microsoft.com/office/powerpoint/2010/main" val="2031488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4654246F-8623-7F3F-7EFA-15A14DAF0D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63304-6D7B-6BB4-451B-94206E2D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52500"/>
            <a:ext cx="4344237" cy="17967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cap="all" spc="5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JANUSZ </a:t>
            </a:r>
            <a:r>
              <a:rPr lang="en-US" b="1" kern="1200" cap="all" spc="500" baseline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KORCzak</a:t>
            </a:r>
            <a:endParaRPr lang="en-US" kern="1200" cap="all" spc="500" baseline="0" err="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BA4AA82-7AE6-4761-6929-ACDC37C2ECB3}"/>
              </a:ext>
            </a:extLst>
          </p:cNvPr>
          <p:cNvSpPr txBox="1"/>
          <p:nvPr/>
        </p:nvSpPr>
        <p:spPr>
          <a:xfrm>
            <a:off x="952500" y="2886892"/>
            <a:ext cx="4210593" cy="301860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To </a:t>
            </a:r>
            <a:r>
              <a:rPr lang="en-US" dirty="0" err="1"/>
              <a:t>wyjątkowy</a:t>
            </a:r>
            <a:r>
              <a:rPr lang="en-US" dirty="0"/>
              <a:t> </a:t>
            </a:r>
            <a:r>
              <a:rPr lang="en-US" dirty="0" err="1"/>
              <a:t>człowiek</a:t>
            </a:r>
            <a:r>
              <a:rPr lang="en-US" dirty="0"/>
              <a:t>, </a:t>
            </a:r>
            <a:r>
              <a:rPr lang="en-US" dirty="0" err="1"/>
              <a:t>który</a:t>
            </a:r>
            <a:r>
              <a:rPr lang="en-US" dirty="0"/>
              <a:t> </a:t>
            </a:r>
            <a:r>
              <a:rPr lang="en-US" dirty="0" err="1"/>
              <a:t>żył</a:t>
            </a:r>
            <a:r>
              <a:rPr lang="en-US" dirty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w </a:t>
            </a:r>
            <a:r>
              <a:rPr lang="en-US" dirty="0" err="1"/>
              <a:t>Polsce</a:t>
            </a:r>
            <a:r>
              <a:rPr lang="en-US" dirty="0"/>
              <a:t> w </a:t>
            </a:r>
            <a:r>
              <a:rPr lang="en-US" dirty="0" err="1"/>
              <a:t>latach</a:t>
            </a:r>
            <a:r>
              <a:rPr lang="en-US" dirty="0"/>
              <a:t> 1878 – 1942. </a:t>
            </a:r>
            <a:r>
              <a:rPr lang="en-US" dirty="0" err="1"/>
              <a:t>Był</a:t>
            </a:r>
            <a:r>
              <a:rPr lang="en-US" dirty="0"/>
              <a:t> </a:t>
            </a:r>
            <a:r>
              <a:rPr lang="en-US" dirty="0" err="1"/>
              <a:t>lekarzem</a:t>
            </a:r>
            <a:r>
              <a:rPr lang="en-US" dirty="0"/>
              <a:t>, </a:t>
            </a:r>
            <a:r>
              <a:rPr lang="en-US" dirty="0" err="1"/>
              <a:t>pisarzem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wychowawcą</a:t>
            </a:r>
            <a:r>
              <a:rPr lang="en-US" dirty="0"/>
              <a:t>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a </a:t>
            </a:r>
            <a:r>
              <a:rPr lang="en-US" dirty="0" err="1"/>
              <a:t>przede</a:t>
            </a:r>
            <a:r>
              <a:rPr lang="en-US" dirty="0"/>
              <a:t> </a:t>
            </a:r>
            <a:r>
              <a:rPr lang="en-US" dirty="0" err="1"/>
              <a:t>wszystkim</a:t>
            </a:r>
            <a:r>
              <a:rPr lang="en-US" dirty="0"/>
              <a:t> </a:t>
            </a:r>
            <a:r>
              <a:rPr lang="en-US" b="1" dirty="0"/>
              <a:t>PRZYJACIELEM DZIECI</a:t>
            </a:r>
            <a:r>
              <a:rPr lang="en-US" dirty="0"/>
              <a:t>.</a:t>
            </a:r>
            <a:endParaRPr lang="pl-PL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7918" y="953965"/>
            <a:ext cx="4281582" cy="49515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Patron - Janusz Korczak - patron naszej szkoły | Zespół Szkolno-Przedszkolny">
            <a:extLst>
              <a:ext uri="{FF2B5EF4-FFF2-40B4-BE49-F238E27FC236}">
                <a16:creationId xmlns:a16="http://schemas.microsoft.com/office/drawing/2014/main" id="{DBCB0889-1BF8-D3BD-7CAA-7A6D00A5F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73" b="4223"/>
          <a:stretch/>
        </p:blipFill>
        <p:spPr>
          <a:xfrm>
            <a:off x="6204745" y="1699144"/>
            <a:ext cx="4281582" cy="34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20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FDCCA3-5CE7-058C-1962-A071B764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E322FCC-1F47-138D-7476-BAA72B833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957738"/>
            <a:ext cx="5631491" cy="1778907"/>
          </a:xfrm>
          <a:noFill/>
        </p:spPr>
        <p:txBody>
          <a:bodyPr>
            <a:normAutofit/>
          </a:bodyPr>
          <a:lstStyle/>
          <a:p>
            <a:r>
              <a:rPr lang="pl-PL" b="1">
                <a:solidFill>
                  <a:srgbClr val="0D0D0D"/>
                </a:solidFill>
              </a:rPr>
              <a:t>Co Robił Dla Dzieci?</a:t>
            </a:r>
          </a:p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24E15D-3863-0D12-99E1-3F1FDEBC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301603"/>
            <a:ext cx="6474772" cy="377138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pl-PL" sz="2000" b="1" dirty="0">
                <a:ea typeface="+mn-lt"/>
                <a:cs typeface="+mn-lt"/>
              </a:rPr>
              <a:t>Dom Sierot</a:t>
            </a:r>
            <a:br>
              <a:rPr lang="pl-PL" sz="2000" b="1" dirty="0">
                <a:ea typeface="+mn-lt"/>
                <a:cs typeface="+mn-lt"/>
              </a:rPr>
            </a:br>
            <a:r>
              <a:rPr lang="pl-PL" sz="2000" dirty="0">
                <a:solidFill>
                  <a:srgbClr val="0D0D0D"/>
                </a:solidFill>
                <a:ea typeface="+mn-lt"/>
                <a:cs typeface="+mn-lt"/>
              </a:rPr>
              <a:t>Janusz Korczak założył Dom Sierot, gdzie troszczył się </a:t>
            </a:r>
            <a:r>
              <a:rPr lang="pl-PL" sz="2000" dirty="0" smtClean="0">
                <a:solidFill>
                  <a:srgbClr val="0D0D0D"/>
                </a:solidFill>
                <a:ea typeface="+mn-lt"/>
                <a:cs typeface="+mn-lt"/>
              </a:rPr>
              <a:t/>
            </a:r>
            <a:br>
              <a:rPr lang="pl-PL" sz="2000" dirty="0" smtClean="0">
                <a:solidFill>
                  <a:srgbClr val="0D0D0D"/>
                </a:solidFill>
                <a:ea typeface="+mn-lt"/>
                <a:cs typeface="+mn-lt"/>
              </a:rPr>
            </a:br>
            <a:r>
              <a:rPr lang="pl-PL" sz="2000" dirty="0" smtClean="0">
                <a:solidFill>
                  <a:srgbClr val="0D0D0D"/>
                </a:solidFill>
                <a:ea typeface="+mn-lt"/>
                <a:cs typeface="+mn-lt"/>
              </a:rPr>
              <a:t>o </a:t>
            </a:r>
            <a:r>
              <a:rPr lang="pl-PL" sz="2000" dirty="0">
                <a:solidFill>
                  <a:srgbClr val="0D0D0D"/>
                </a:solidFill>
                <a:ea typeface="+mn-lt"/>
                <a:cs typeface="+mn-lt"/>
              </a:rPr>
              <a:t>dzieci bez rodziców. Zależało mu na tym, aby dzieci miały kochający dom.</a:t>
            </a:r>
            <a:br>
              <a:rPr lang="pl-PL" sz="2000" dirty="0">
                <a:solidFill>
                  <a:srgbClr val="0D0D0D"/>
                </a:solidFill>
                <a:ea typeface="+mn-lt"/>
                <a:cs typeface="+mn-lt"/>
              </a:rPr>
            </a:br>
            <a:endParaRPr lang="pl-PL" sz="2000" dirty="0"/>
          </a:p>
          <a:p>
            <a:pPr marL="0" indent="0">
              <a:buNone/>
            </a:pPr>
            <a:r>
              <a:rPr lang="pl-PL" sz="2000" b="1" dirty="0">
                <a:ea typeface="+mn-lt"/>
                <a:cs typeface="+mn-lt"/>
              </a:rPr>
              <a:t>Prawa Dziecka</a:t>
            </a:r>
            <a:br>
              <a:rPr lang="pl-PL" sz="2000" b="1" dirty="0">
                <a:ea typeface="+mn-lt"/>
                <a:cs typeface="+mn-lt"/>
              </a:rPr>
            </a:br>
            <a:r>
              <a:rPr lang="pl-PL" sz="2000" dirty="0">
                <a:solidFill>
                  <a:srgbClr val="0D0D0D"/>
                </a:solidFill>
                <a:ea typeface="+mn-lt"/>
                <a:cs typeface="+mn-lt"/>
              </a:rPr>
              <a:t>Był jednym z pierwszych, którzy mówili o prawach dziecka. Uważał, że każde dziecko ma prawo do szacunku </a:t>
            </a:r>
            <a:r>
              <a:rPr lang="pl-PL" sz="2000" dirty="0" smtClean="0">
                <a:solidFill>
                  <a:srgbClr val="0D0D0D"/>
                </a:solidFill>
                <a:ea typeface="+mn-lt"/>
                <a:cs typeface="+mn-lt"/>
              </a:rPr>
              <a:t/>
            </a:r>
            <a:br>
              <a:rPr lang="pl-PL" sz="2000" dirty="0" smtClean="0">
                <a:solidFill>
                  <a:srgbClr val="0D0D0D"/>
                </a:solidFill>
                <a:ea typeface="+mn-lt"/>
                <a:cs typeface="+mn-lt"/>
              </a:rPr>
            </a:br>
            <a:r>
              <a:rPr lang="pl-PL" sz="2000" dirty="0" smtClean="0">
                <a:solidFill>
                  <a:srgbClr val="0D0D0D"/>
                </a:solidFill>
                <a:ea typeface="+mn-lt"/>
                <a:cs typeface="+mn-lt"/>
              </a:rPr>
              <a:t>i </a:t>
            </a:r>
            <a:r>
              <a:rPr lang="pl-PL" sz="2000" dirty="0">
                <a:solidFill>
                  <a:srgbClr val="0D0D0D"/>
                </a:solidFill>
                <a:ea typeface="+mn-lt"/>
                <a:cs typeface="+mn-lt"/>
              </a:rPr>
              <a:t>bezpieczeństwa.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0" y="965357"/>
            <a:ext cx="2716300" cy="49425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Patron - Uczelnia Korczaka">
            <a:extLst>
              <a:ext uri="{FF2B5EF4-FFF2-40B4-BE49-F238E27FC236}">
                <a16:creationId xmlns:a16="http://schemas.microsoft.com/office/drawing/2014/main" id="{F5E8D62A-E60E-9703-D6AF-B0B901B30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871" y="1695512"/>
            <a:ext cx="2914675" cy="345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90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FDCCA3-5CE7-058C-1962-A071B764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6A05C55-38DF-57ED-C0CB-5428A9590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457110"/>
            <a:ext cx="5533080" cy="1771535"/>
          </a:xfrm>
          <a:noFill/>
        </p:spPr>
        <p:txBody>
          <a:bodyPr>
            <a:normAutofit/>
          </a:bodyPr>
          <a:lstStyle/>
          <a:p>
            <a:r>
              <a:rPr lang="pl-PL" b="1">
                <a:solidFill>
                  <a:srgbClr val="0D0D0D"/>
                </a:solidFill>
              </a:rPr>
              <a:t>Dlaczego Powinien być patronem naszej szkoły?</a:t>
            </a:r>
          </a:p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39C30F-63BC-BF66-B4AC-4492E2571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2" y="2220321"/>
            <a:ext cx="6325020" cy="42590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1900" b="1">
                <a:ea typeface="+mn-lt"/>
                <a:cs typeface="+mn-lt"/>
              </a:rPr>
              <a:t>Kochał Dzieci</a:t>
            </a:r>
            <a:br>
              <a:rPr lang="pl-PL" sz="1900" b="1">
                <a:ea typeface="+mn-lt"/>
                <a:cs typeface="+mn-lt"/>
              </a:rPr>
            </a:br>
            <a:r>
              <a:rPr lang="pl-PL" sz="1900">
                <a:solidFill>
                  <a:srgbClr val="0D0D0D"/>
                </a:solidFill>
                <a:ea typeface="+mn-lt"/>
                <a:cs typeface="+mn-lt"/>
              </a:rPr>
              <a:t>Nasza szkoła ma być miejscem, gdzie wszyscy się szanują i kochają, tak jak Janusz Korczak kochał dzieci.</a:t>
            </a:r>
            <a:br>
              <a:rPr lang="pl-PL" sz="1900">
                <a:solidFill>
                  <a:srgbClr val="0D0D0D"/>
                </a:solidFill>
                <a:ea typeface="+mn-lt"/>
                <a:cs typeface="+mn-lt"/>
              </a:rPr>
            </a:br>
            <a:endParaRPr lang="pl-PL"/>
          </a:p>
          <a:p>
            <a:pPr marL="0" indent="0">
              <a:buNone/>
            </a:pPr>
            <a:r>
              <a:rPr lang="pl-PL" sz="1900" b="1">
                <a:ea typeface="+mn-lt"/>
                <a:cs typeface="+mn-lt"/>
              </a:rPr>
              <a:t>Uczył Dobrych Wartości</a:t>
            </a:r>
            <a:br>
              <a:rPr lang="pl-PL" sz="1900" b="1">
                <a:ea typeface="+mn-lt"/>
                <a:cs typeface="+mn-lt"/>
              </a:rPr>
            </a:br>
            <a:r>
              <a:rPr lang="pl-PL" sz="1900">
                <a:solidFill>
                  <a:srgbClr val="0D0D0D"/>
                </a:solidFill>
                <a:ea typeface="+mn-lt"/>
                <a:cs typeface="+mn-lt"/>
              </a:rPr>
              <a:t>Janusz Korczak uczył, że ważne jest szanowanie innych, słuchanie, dzielenie się i pomaganie.</a:t>
            </a:r>
            <a:br>
              <a:rPr lang="pl-PL" sz="1900">
                <a:solidFill>
                  <a:srgbClr val="0D0D0D"/>
                </a:solidFill>
                <a:ea typeface="+mn-lt"/>
                <a:cs typeface="+mn-lt"/>
              </a:rPr>
            </a:br>
            <a:endParaRPr lang="pl-PL" sz="1900">
              <a:solidFill>
                <a:srgbClr val="0D0D0D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900" b="1">
                <a:ea typeface="+mn-lt"/>
                <a:cs typeface="+mn-lt"/>
              </a:rPr>
              <a:t>Mówił o Prawach Dziecka</a:t>
            </a:r>
            <a:br>
              <a:rPr lang="pl-PL" sz="1900" b="1">
                <a:ea typeface="+mn-lt"/>
                <a:cs typeface="+mn-lt"/>
              </a:rPr>
            </a:br>
            <a:r>
              <a:rPr lang="pl-PL" sz="1900">
                <a:solidFill>
                  <a:srgbClr val="0D0D0D"/>
                </a:solidFill>
                <a:ea typeface="+mn-lt"/>
                <a:cs typeface="+mn-lt"/>
              </a:rPr>
              <a:t>Chcemy, aby każde dziecko w naszej szkole czuło się bezpieczne i szanowane, tak jak mówił Janusz Korczak.</a:t>
            </a:r>
            <a:endParaRPr lang="pl-PL" sz="1900"/>
          </a:p>
          <a:p>
            <a:pPr marL="0" indent="0">
              <a:lnSpc>
                <a:spcPct val="110000"/>
              </a:lnSpc>
              <a:buNone/>
            </a:pPr>
            <a:endParaRPr lang="pl-PL" sz="15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543" y="965357"/>
            <a:ext cx="3105364" cy="49425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Janusz Korczak (1878 [1879]–1942)">
            <a:extLst>
              <a:ext uri="{FF2B5EF4-FFF2-40B4-BE49-F238E27FC236}">
                <a16:creationId xmlns:a16="http://schemas.microsoft.com/office/drawing/2014/main" id="{84A74775-FB25-5E65-2451-AEEE11A6B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71" r="-1" b="41131"/>
          <a:stretch/>
        </p:blipFill>
        <p:spPr>
          <a:xfrm>
            <a:off x="7369700" y="1695512"/>
            <a:ext cx="3104849" cy="345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12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53">
            <a:extLst>
              <a:ext uri="{FF2B5EF4-FFF2-40B4-BE49-F238E27FC236}">
                <a16:creationId xmlns:a16="http://schemas.microsoft.com/office/drawing/2014/main" id="{4654246F-8623-7F3F-7EFA-15A14DAF0D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160E219-037C-467E-0AB4-C3BB7586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52500"/>
            <a:ext cx="4344237" cy="1796757"/>
          </a:xfrm>
        </p:spPr>
        <p:txBody>
          <a:bodyPr>
            <a:normAutofit/>
          </a:bodyPr>
          <a:lstStyle/>
          <a:p>
            <a:r>
              <a:rPr lang="pl-PL" b="1"/>
              <a:t>Jak Możemy Go Upamiętnić w Naszej Szkole?</a:t>
            </a:r>
          </a:p>
          <a:p>
            <a:endParaRPr lang="pl-PL"/>
          </a:p>
        </p:txBody>
      </p:sp>
      <p:sp>
        <p:nvSpPr>
          <p:cNvPr id="62" name="Rectangle 55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7918" y="953965"/>
            <a:ext cx="4281582" cy="49515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Obraz 48" descr="Złote myśli Janusza Korczaka o edukacji. Szkolne cytaty i sentencje.  Wychowanie i edukacja dzieci - MiastoDzieci.pl">
            <a:extLst>
              <a:ext uri="{FF2B5EF4-FFF2-40B4-BE49-F238E27FC236}">
                <a16:creationId xmlns:a16="http://schemas.microsoft.com/office/drawing/2014/main" id="{A2FA74B2-4E4A-8907-BBA6-D3C772575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42" b="-1"/>
          <a:stretch/>
        </p:blipFill>
        <p:spPr>
          <a:xfrm>
            <a:off x="6204745" y="1699144"/>
            <a:ext cx="4281582" cy="3459714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D0E4A3F-BBDE-3E94-9545-9540BAA6B2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163132"/>
              </p:ext>
            </p:extLst>
          </p:nvPr>
        </p:nvGraphicFramePr>
        <p:xfrm>
          <a:off x="952500" y="2886892"/>
          <a:ext cx="5574667" cy="365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46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23FB3B-24E7-5304-70D8-3CA4029022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30 lat Szkoły Podstawowej nr 8 w Oławie - YouTube">
            <a:extLst>
              <a:ext uri="{FF2B5EF4-FFF2-40B4-BE49-F238E27FC236}">
                <a16:creationId xmlns:a16="http://schemas.microsoft.com/office/drawing/2014/main" id="{14C0B181-49E0-B7CC-2E4A-03FDAB848C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/>
          <a:stretch/>
        </p:blipFill>
        <p:spPr>
          <a:xfrm>
            <a:off x="-149" y="-5291"/>
            <a:ext cx="12192001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11BF64-C99B-2F90-ADA1-0C08F9BE8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500"/>
            <a:ext cx="10287000" cy="4953000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0" y="1451087"/>
                </a:moveTo>
                <a:lnTo>
                  <a:pt x="0" y="0"/>
                </a:ln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878BB53-6D02-C582-5512-936EDCF658C6}"/>
              </a:ext>
            </a:extLst>
          </p:cNvPr>
          <p:cNvSpPr txBox="1"/>
          <p:nvPr/>
        </p:nvSpPr>
        <p:spPr>
          <a:xfrm>
            <a:off x="946008" y="2445156"/>
            <a:ext cx="399667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ea typeface="+mn-lt"/>
                <a:cs typeface="+mn-lt"/>
              </a:rPr>
              <a:t>Janusz Korczak był niesamowitym człowiekiem, który oddał swoje życie dla dobra dzieci. Dlatego my, uczniowie tej szkoły chcemy nosić Jego imię </a:t>
            </a:r>
            <a:r>
              <a:rPr lang="pl-PL" sz="2400" dirty="0" smtClean="0">
                <a:solidFill>
                  <a:schemeClr val="bg1"/>
                </a:solidFill>
                <a:ea typeface="+mn-lt"/>
                <a:cs typeface="+mn-lt"/>
              </a:rPr>
              <a:t/>
            </a:r>
            <a:br>
              <a:rPr lang="pl-PL" sz="2400" dirty="0" smtClean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pl-PL" sz="2400" dirty="0" smtClean="0">
                <a:solidFill>
                  <a:schemeClr val="bg1"/>
                </a:solidFill>
                <a:ea typeface="+mn-lt"/>
                <a:cs typeface="+mn-lt"/>
              </a:rPr>
              <a:t>z </a:t>
            </a:r>
            <a:r>
              <a:rPr lang="pl-PL" sz="2400" dirty="0">
                <a:solidFill>
                  <a:schemeClr val="bg1"/>
                </a:solidFill>
                <a:ea typeface="+mn-lt"/>
                <a:cs typeface="+mn-lt"/>
              </a:rPr>
              <a:t>dumą</a:t>
            </a:r>
            <a:r>
              <a:rPr lang="pl-PL" sz="2400" dirty="0">
                <a:ea typeface="+mn-lt"/>
                <a:cs typeface="+mn-lt"/>
              </a:rPr>
              <a:t>. 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19145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F05D7D-DA14-C6AC-A7E2-CF0A7EAA86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257851-71FD-BBDC-685A-069F9C0A5E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1295400"/>
            <a:ext cx="10618398" cy="46101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Janusz Korczak – najpiękniejsze cytaty i złote myśli - RodziceDzieci">
            <a:extLst>
              <a:ext uri="{FF2B5EF4-FFF2-40B4-BE49-F238E27FC236}">
                <a16:creationId xmlns:a16="http://schemas.microsoft.com/office/drawing/2014/main" id="{55C35CB3-A31B-CB0E-3EE1-B830A37ED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1951"/>
          <a:stretch/>
        </p:blipFill>
        <p:spPr>
          <a:xfrm>
            <a:off x="1295401" y="693271"/>
            <a:ext cx="9932598" cy="486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17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45">
            <a:extLst>
              <a:ext uri="{FF2B5EF4-FFF2-40B4-BE49-F238E27FC236}">
                <a16:creationId xmlns:a16="http://schemas.microsoft.com/office/drawing/2014/main" id="{0623FB3B-24E7-5304-70D8-3CA4029022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47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Szkoła Podstawowa nr 8 im.gen.Karola Rolow Miałowskiego, Oława —  Iwaszkiewicza, telefon 71 303 80 14">
            <a:extLst>
              <a:ext uri="{FF2B5EF4-FFF2-40B4-BE49-F238E27FC236}">
                <a16:creationId xmlns:a16="http://schemas.microsoft.com/office/drawing/2014/main" id="{4E43A27B-D4AF-3964-5C78-63B13A137C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/>
          <a:stretch/>
        </p:blipFill>
        <p:spPr>
          <a:xfrm>
            <a:off x="-147" y="-5211"/>
            <a:ext cx="12192001" cy="6858000"/>
          </a:xfrm>
          <a:prstGeom prst="rect">
            <a:avLst/>
          </a:prstGeom>
        </p:spPr>
      </p:pic>
      <p:sp>
        <p:nvSpPr>
          <p:cNvPr id="60" name="Freeform: Shape 49">
            <a:extLst>
              <a:ext uri="{FF2B5EF4-FFF2-40B4-BE49-F238E27FC236}">
                <a16:creationId xmlns:a16="http://schemas.microsoft.com/office/drawing/2014/main" id="{4711BF64-C99B-2F90-ADA1-0C08F9BE8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500"/>
            <a:ext cx="10287000" cy="4953000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0" y="1451087"/>
                </a:moveTo>
                <a:lnTo>
                  <a:pt x="0" y="0"/>
                </a:ln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138AAD3-198A-4AED-B520-C6E64F1F9D6F}"/>
              </a:ext>
            </a:extLst>
          </p:cNvPr>
          <p:cNvSpPr txBox="1"/>
          <p:nvPr/>
        </p:nvSpPr>
        <p:spPr>
          <a:xfrm>
            <a:off x="953256" y="2300440"/>
            <a:ext cx="491834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Czy zgadzacie się, że Janusz Korczak może być wspaniałym patronem naszej szkoły?</a:t>
            </a:r>
          </a:p>
        </p:txBody>
      </p:sp>
    </p:spTree>
    <p:extLst>
      <p:ext uri="{BB962C8B-B14F-4D97-AF65-F5344CB8AC3E}">
        <p14:creationId xmlns:p14="http://schemas.microsoft.com/office/powerpoint/2010/main" val="317494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FAFDCCA3-5CE7-058C-1962-A071B764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00A0D54-A946-3965-B342-161C78C7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699" y="294550"/>
            <a:ext cx="3490920" cy="968895"/>
          </a:xfrm>
          <a:noFill/>
        </p:spPr>
        <p:txBody>
          <a:bodyPr>
            <a:normAutofit fontScale="90000"/>
          </a:bodyPr>
          <a:lstStyle/>
          <a:p>
            <a:r>
              <a:rPr lang="pl-PL">
                <a:ea typeface="+mj-lt"/>
                <a:cs typeface="+mj-lt"/>
              </a:rPr>
              <a:t>Ciekawostki 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38EDE6-F0CB-D10F-F713-3DE18861E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982" y="1559921"/>
            <a:ext cx="6396140" cy="466546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pl-PL"/>
              <a:t>Janusz Korczak wybrał sobie pseudonim "Janusz" w wieku 15 lat. Jego prawdziwe imię to Henryk </a:t>
            </a:r>
            <a:r>
              <a:rPr lang="pl-PL" err="1"/>
              <a:t>Goldszmit</a:t>
            </a:r>
            <a:r>
              <a:rPr lang="pl-PL"/>
              <a:t>.</a:t>
            </a:r>
          </a:p>
          <a:p>
            <a:pPr>
              <a:lnSpc>
                <a:spcPct val="110000"/>
              </a:lnSpc>
            </a:pPr>
            <a:r>
              <a:rPr lang="pl-PL"/>
              <a:t>Korczak jako jeden z pierwszych użył nazwy "prawa dziecka". W 1929 roku opublikował "Dziecięce Prawo" - pierwszy dokument, który mówił o prawach dzieci.</a:t>
            </a:r>
          </a:p>
          <a:p>
            <a:pPr>
              <a:lnSpc>
                <a:spcPct val="110000"/>
              </a:lnSpc>
            </a:pPr>
            <a:r>
              <a:rPr lang="pl-PL"/>
              <a:t>Dzieci w Domu Sierot nazywały go "Pan Doktor". Choć miał tytuł lekarza, zawsze starał się być nie tylko lekarzem, ale także przyjacielem i wychowawcą.</a:t>
            </a:r>
          </a:p>
          <a:p>
            <a:pPr>
              <a:lnSpc>
                <a:spcPct val="110000"/>
              </a:lnSpc>
            </a:pPr>
            <a:r>
              <a:rPr lang="pl-PL"/>
              <a:t>Janusz Korczak nosił przy sobie pamiątki od dzieci z Domu Sierot, takie jak rysunki i listy, które były dla niego bardzo ważne.</a:t>
            </a:r>
          </a:p>
          <a:p>
            <a:pPr>
              <a:lnSpc>
                <a:spcPct val="110000"/>
              </a:lnSpc>
            </a:pPr>
            <a:r>
              <a:rPr lang="pl-PL"/>
              <a:t>Razem z dziećmi w Domu Sierot stworzył swój własny język migowy, aby mogli komunikować się w sposób specjalny i tajemniczy.</a:t>
            </a:r>
          </a:p>
          <a:p>
            <a:pPr>
              <a:lnSpc>
                <a:spcPct val="110000"/>
              </a:lnSpc>
            </a:pPr>
            <a:endParaRPr lang="pl-PL" sz="1100"/>
          </a:p>
          <a:p>
            <a:pPr>
              <a:lnSpc>
                <a:spcPct val="110000"/>
              </a:lnSpc>
            </a:pPr>
            <a:endParaRPr lang="pl-PL" sz="1100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543" y="965357"/>
            <a:ext cx="3105364" cy="49425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75 lat temu Janusz Korczak ze swoimi wychowankami wywieziony został do  obozu zagłady w Treblince | dzieje.pl - Historia Polski">
            <a:extLst>
              <a:ext uri="{FF2B5EF4-FFF2-40B4-BE49-F238E27FC236}">
                <a16:creationId xmlns:a16="http://schemas.microsoft.com/office/drawing/2014/main" id="{23228B44-D8CB-9807-373B-FD1DA7D4A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45" r="11692" b="-2"/>
          <a:stretch/>
        </p:blipFill>
        <p:spPr>
          <a:xfrm>
            <a:off x="7369700" y="1695512"/>
            <a:ext cx="3104849" cy="345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97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oiseVTI">
  <a:themeElements>
    <a:clrScheme name="AnalogousFromDarkSeedLeftStep">
      <a:dk1>
        <a:srgbClr val="000000"/>
      </a:dk1>
      <a:lt1>
        <a:srgbClr val="FFFFFF"/>
      </a:lt1>
      <a:dk2>
        <a:srgbClr val="1C311C"/>
      </a:dk2>
      <a:lt2>
        <a:srgbClr val="F2F3F0"/>
      </a:lt2>
      <a:accent1>
        <a:srgbClr val="884DC3"/>
      </a:accent1>
      <a:accent2>
        <a:srgbClr val="534AB7"/>
      </a:accent2>
      <a:accent3>
        <a:srgbClr val="4D74C3"/>
      </a:accent3>
      <a:accent4>
        <a:srgbClr val="3B94B1"/>
      </a:accent4>
      <a:accent5>
        <a:srgbClr val="4BBFAC"/>
      </a:accent5>
      <a:accent6>
        <a:srgbClr val="3BB16C"/>
      </a:accent6>
      <a:hlink>
        <a:srgbClr val="339A9A"/>
      </a:hlink>
      <a:folHlink>
        <a:srgbClr val="7F7F7F"/>
      </a:folHlink>
    </a:clrScheme>
    <a:fontScheme name="Goudy Univers">
      <a:majorFont>
        <a:latin typeface="Goudy Old Style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iseVTI" id="{9843863B-6720-4231-BFE7-E604B355382A}" vid="{6C5B2780-C73E-445D-98DA-9D2BCD7897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269</Words>
  <Application>Microsoft Office PowerPoint</Application>
  <PresentationFormat>Panoramiczny</PresentationFormat>
  <Paragraphs>25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 Light</vt:lpstr>
      <vt:lpstr>Goudy Old Style</vt:lpstr>
      <vt:lpstr>Univers Light</vt:lpstr>
      <vt:lpstr>PoiseVTI</vt:lpstr>
      <vt:lpstr>Nowy patron szkoły  Janusz Korczak</vt:lpstr>
      <vt:lpstr>JANUSZ KORCzak</vt:lpstr>
      <vt:lpstr>Co Robił Dla Dzieci? </vt:lpstr>
      <vt:lpstr>Dlaczego Powinien być patronem naszej szkoły? </vt:lpstr>
      <vt:lpstr>Jak Możemy Go Upamiętnić w Naszej Szkole? </vt:lpstr>
      <vt:lpstr>Prezentacja programu PowerPoint</vt:lpstr>
      <vt:lpstr>Prezentacja programu PowerPoint</vt:lpstr>
      <vt:lpstr>Prezentacja programu PowerPoint</vt:lpstr>
      <vt:lpstr>Ciekawostki </vt:lpstr>
      <vt:lpstr>Dziękuję za obejrzenie prezentacji!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Bart</cp:lastModifiedBy>
  <cp:revision>84</cp:revision>
  <dcterms:created xsi:type="dcterms:W3CDTF">2024-02-21T08:07:18Z</dcterms:created>
  <dcterms:modified xsi:type="dcterms:W3CDTF">2024-03-15T08:57:20Z</dcterms:modified>
</cp:coreProperties>
</file>