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624492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84720" y="3242520"/>
            <a:ext cx="624492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18472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838476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7296120" y="75888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9407880" y="75888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5184720" y="324252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7296120" y="324252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9407880" y="324252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184720" y="758880"/>
            <a:ext cx="62449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62449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758880" y="4920840"/>
            <a:ext cx="38311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8472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5184720" y="758880"/>
            <a:ext cx="62449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476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184720" y="3242520"/>
            <a:ext cx="624492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624492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184720" y="3242520"/>
            <a:ext cx="624492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518472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838476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7296120" y="75888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9407880" y="75888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5184720" y="324252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7296120" y="324252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9407880" y="324252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5184720" y="758880"/>
            <a:ext cx="62449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62449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62449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758880" y="4920840"/>
            <a:ext cx="38311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518472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838476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184720" y="3242520"/>
            <a:ext cx="624492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624492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84720" y="3242520"/>
            <a:ext cx="624492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18472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838476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7296120" y="75888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9407880" y="75888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184720" y="324252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7296120" y="324252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9407880" y="3242520"/>
            <a:ext cx="20106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758880" y="4920840"/>
            <a:ext cx="38311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518472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8384760" y="324252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18472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8384760" y="758880"/>
            <a:ext cx="304740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5184720" y="3242520"/>
            <a:ext cx="624492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;p10" hidden="1"/>
          <p:cNvSpPr/>
          <p:nvPr/>
        </p:nvSpPr>
        <p:spPr>
          <a:xfrm>
            <a:off x="11783880" y="577872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Google Shape;13;p12"/>
          <p:cNvSpPr/>
          <p:nvPr/>
        </p:nvSpPr>
        <p:spPr>
          <a:xfrm>
            <a:off x="11783880" y="578340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Google Shape;14;p12"/>
          <p:cNvSpPr/>
          <p:nvPr/>
        </p:nvSpPr>
        <p:spPr>
          <a:xfrm>
            <a:off x="758880" y="1280160"/>
            <a:ext cx="360" cy="557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6F4E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078920" y="1143000"/>
            <a:ext cx="6720480" cy="3730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lstStyle/>
          <a:p>
            <a:r>
              <a:rPr lang="pl-PL" sz="72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dt"/>
          </p:nvPr>
        </p:nvSpPr>
        <p:spPr>
          <a:xfrm>
            <a:off x="8286480" y="6007680"/>
            <a:ext cx="31431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/>
          </p:nvPr>
        </p:nvSpPr>
        <p:spPr>
          <a:xfrm>
            <a:off x="1078920" y="6007680"/>
            <a:ext cx="6720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/>
          </p:nvPr>
        </p:nvSpPr>
        <p:spPr>
          <a:xfrm>
            <a:off x="11786760" y="6007680"/>
            <a:ext cx="411120" cy="36468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4593B14B-D407-4992-ACF5-1D685512F699}" type="slidenum">
              <a:rPr lang="pl-PL" sz="900" b="1" strike="noStrike" spc="-1">
                <a:solidFill>
                  <a:srgbClr val="000000"/>
                </a:solidFill>
                <a:latin typeface="Avenir"/>
                <a:ea typeface="Avenir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7;p9"/>
          <p:cNvSpPr/>
          <p:nvPr/>
        </p:nvSpPr>
        <p:spPr>
          <a:xfrm>
            <a:off x="11783880" y="577872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pl-PL" sz="60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184720" y="758880"/>
            <a:ext cx="6244920" cy="4754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7616880" y="6007680"/>
            <a:ext cx="3812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758880" y="6007680"/>
            <a:ext cx="3831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11786760" y="6007680"/>
            <a:ext cx="411120" cy="36468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7FFC653A-5840-44B4-B99D-3E7BDA682DA2}" type="slidenum">
              <a:rPr lang="pl-PL" sz="900" b="1" strike="noStrike" spc="-1">
                <a:solidFill>
                  <a:srgbClr val="FFFFFF"/>
                </a:solidFill>
                <a:latin typeface="Avenir"/>
                <a:ea typeface="Avenir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6;p10"/>
          <p:cNvSpPr/>
          <p:nvPr/>
        </p:nvSpPr>
        <p:spPr>
          <a:xfrm>
            <a:off x="11783880" y="577872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58880" y="758880"/>
            <a:ext cx="3831120" cy="4754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pl-PL" sz="60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184720" y="758880"/>
            <a:ext cx="6244920" cy="4754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dt"/>
          </p:nvPr>
        </p:nvSpPr>
        <p:spPr>
          <a:xfrm>
            <a:off x="7616880" y="6007680"/>
            <a:ext cx="3812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ftr"/>
          </p:nvPr>
        </p:nvSpPr>
        <p:spPr>
          <a:xfrm>
            <a:off x="758880" y="6007680"/>
            <a:ext cx="3831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sldNum"/>
          </p:nvPr>
        </p:nvSpPr>
        <p:spPr>
          <a:xfrm>
            <a:off x="11786760" y="6007680"/>
            <a:ext cx="411120" cy="36468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EF2BA52A-A0DA-44E3-87C8-ECEAF4FC1AC6}" type="slidenum">
              <a:rPr lang="pl-PL" sz="900" b="1" strike="noStrike" spc="-1">
                <a:solidFill>
                  <a:srgbClr val="000000"/>
                </a:solidFill>
                <a:latin typeface="Avenir"/>
                <a:ea typeface="Avenir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08;p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2B2B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587000" y="758160"/>
            <a:ext cx="4115880" cy="1585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5400" b="0" i="1" strike="noStrike" spc="-1">
                <a:solidFill>
                  <a:srgbClr val="FEFEFE"/>
                </a:solidFill>
                <a:latin typeface="Arial"/>
                <a:ea typeface="Arial"/>
              </a:rPr>
              <a:t>Wisława Szymborska</a:t>
            </a:r>
            <a:endParaRPr lang="pl-PL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7587000" y="4443840"/>
            <a:ext cx="3756240" cy="1403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2000" b="0" i="1" strike="noStrike" spc="-1">
                <a:solidFill>
                  <a:srgbClr val="FEFEFE"/>
                </a:solidFill>
                <a:latin typeface="Avenir"/>
                <a:ea typeface="Avenir"/>
              </a:rPr>
              <a:t>Przygotowała:</a:t>
            </a:r>
            <a:r>
              <a:t/>
            </a:r>
            <a:br/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2200" b="0" strike="noStrike" spc="-1">
                <a:solidFill>
                  <a:srgbClr val="FEFEFE"/>
                </a:solidFill>
                <a:latin typeface="Avenir"/>
                <a:ea typeface="Avenir"/>
              </a:rPr>
              <a:t>Ola Romaniak 7B</a:t>
            </a:r>
            <a:endParaRPr lang="pl-PL" sz="2200" b="0" strike="noStrike" spc="-1">
              <a:latin typeface="Arial"/>
            </a:endParaRPr>
          </a:p>
        </p:txBody>
      </p:sp>
      <p:pic>
        <p:nvPicPr>
          <p:cNvPr id="131" name="Google Shape;111;p1" descr="Mija 20 lat od przyznania nagrody Nobla Wisławie Szymborskiej | dzieje.pl -  Historia Polski"/>
          <p:cNvPicPr/>
          <p:nvPr/>
        </p:nvPicPr>
        <p:blipFill>
          <a:blip r:embed="rId2"/>
          <a:srcRect l="12407" r="11726"/>
          <a:stretch/>
        </p:blipFill>
        <p:spPr>
          <a:xfrm>
            <a:off x="0" y="0"/>
            <a:ext cx="7102080" cy="685764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112;p1"/>
          <p:cNvSpPr/>
          <p:nvPr/>
        </p:nvSpPr>
        <p:spPr>
          <a:xfrm>
            <a:off x="11783880" y="578808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17;p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936400" y="378360"/>
            <a:ext cx="5312160" cy="1806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5400" b="0" i="1" strike="noStrike" spc="-1">
                <a:solidFill>
                  <a:srgbClr val="262626"/>
                </a:solidFill>
                <a:latin typeface="Arial"/>
                <a:ea typeface="Arial"/>
              </a:rPr>
              <a:t>Kim była Wisława Szymborska?</a:t>
            </a:r>
            <a:endParaRPr lang="pl-PL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Google Shape;119;p2"/>
          <p:cNvSpPr/>
          <p:nvPr/>
        </p:nvSpPr>
        <p:spPr>
          <a:xfrm>
            <a:off x="0" y="0"/>
            <a:ext cx="5214600" cy="685764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Google Shape;120;p2"/>
          <p:cNvSpPr/>
          <p:nvPr/>
        </p:nvSpPr>
        <p:spPr>
          <a:xfrm rot="10800000">
            <a:off x="5696640" y="2638800"/>
            <a:ext cx="5211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26262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5627520" y="2751120"/>
            <a:ext cx="5929920" cy="3978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 dirty="0">
                <a:solidFill>
                  <a:srgbClr val="262626"/>
                </a:solidFill>
                <a:latin typeface="Avenir"/>
                <a:ea typeface="Avenir"/>
              </a:rPr>
              <a:t>  </a:t>
            </a:r>
            <a:r>
              <a:rPr lang="pl-PL" sz="1400" b="0" strike="noStrike" spc="-1" dirty="0">
                <a:solidFill>
                  <a:srgbClr val="262626"/>
                </a:solidFill>
                <a:latin typeface="Arial"/>
                <a:ea typeface="Arial"/>
              </a:rPr>
              <a:t> </a:t>
            </a:r>
            <a:r>
              <a:rPr lang="pl-PL" sz="1400" b="0" strike="noStrike" spc="-1" dirty="0" smtClean="0">
                <a:solidFill>
                  <a:srgbClr val="262626"/>
                </a:solidFill>
                <a:latin typeface="Arial"/>
                <a:ea typeface="Arial"/>
              </a:rPr>
              <a:t>    Maria </a:t>
            </a:r>
            <a:r>
              <a:rPr lang="pl-PL" sz="1400" b="0" strike="noStrike" spc="-1" dirty="0">
                <a:solidFill>
                  <a:srgbClr val="262626"/>
                </a:solidFill>
                <a:latin typeface="Arial"/>
                <a:ea typeface="Arial"/>
              </a:rPr>
              <a:t>Wisława Anna Szymborska urodziła się na Prowencie, czyli folwarku.  Była drugą córką Wincentego Szymborskiego, prawicowego polityka, byłego wiceprezydenta Rzeczypospolitej Zakopiańskiej oraz zarządcy dóbr hrabiego Władysława Zamoyskiego i Anny Marii </a:t>
            </a:r>
            <a:r>
              <a:rPr lang="pl-PL" sz="1400" b="0" strike="noStrike" spc="-1" dirty="0" smtClean="0">
                <a:solidFill>
                  <a:srgbClr val="262626"/>
                </a:solidFill>
                <a:latin typeface="Arial"/>
                <a:ea typeface="Arial"/>
              </a:rPr>
              <a:t/>
            </a:r>
            <a:br>
              <a:rPr lang="pl-PL" sz="1400" b="0" strike="noStrike" spc="-1" dirty="0" smtClean="0">
                <a:solidFill>
                  <a:srgbClr val="262626"/>
                </a:solidFill>
                <a:latin typeface="Arial"/>
                <a:ea typeface="Arial"/>
              </a:rPr>
            </a:br>
            <a:r>
              <a:rPr lang="pl-PL" sz="1400" b="0" strike="noStrike" spc="-1" dirty="0" smtClean="0">
                <a:solidFill>
                  <a:srgbClr val="262626"/>
                </a:solidFill>
                <a:latin typeface="Arial"/>
                <a:ea typeface="Arial"/>
              </a:rPr>
              <a:t>z </a:t>
            </a:r>
            <a:r>
              <a:rPr lang="pl-PL" sz="1400" b="0" strike="noStrike" spc="-1" dirty="0">
                <a:solidFill>
                  <a:srgbClr val="262626"/>
                </a:solidFill>
                <a:latin typeface="Arial"/>
                <a:ea typeface="Arial"/>
              </a:rPr>
              <a:t>domu </a:t>
            </a:r>
            <a:r>
              <a:rPr lang="pl-PL" sz="1400" b="0" strike="noStrike" spc="-1" dirty="0" err="1">
                <a:solidFill>
                  <a:srgbClr val="262626"/>
                </a:solidFill>
                <a:latin typeface="Arial"/>
                <a:ea typeface="Arial"/>
              </a:rPr>
              <a:t>Rottermund</a:t>
            </a:r>
            <a:r>
              <a:rPr lang="pl-PL" sz="1400" b="0" strike="noStrike" spc="-1" dirty="0">
                <a:solidFill>
                  <a:srgbClr val="262626"/>
                </a:solidFill>
                <a:latin typeface="Arial"/>
                <a:ea typeface="Arial"/>
              </a:rPr>
              <a:t>. Rodzice Szymborskiej przenieśli się w styczniu 1923 z Zakopanego do Kórnika. Po śmierci hrabiego w 1924, rodzina Szymborskich zamieszkała w Toruniu, a od 1929 w Krakowie. </a:t>
            </a: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 dirty="0">
                <a:solidFill>
                  <a:srgbClr val="262626"/>
                </a:solidFill>
                <a:latin typeface="Arial"/>
                <a:ea typeface="Arial"/>
              </a:rPr>
              <a:t>  </a:t>
            </a:r>
            <a:r>
              <a:rPr lang="pl-PL" sz="1400" b="0" strike="noStrike" spc="-1" dirty="0" smtClean="0">
                <a:solidFill>
                  <a:srgbClr val="262626"/>
                </a:solidFill>
                <a:latin typeface="Arial"/>
                <a:ea typeface="Arial"/>
              </a:rPr>
              <a:t>     </a:t>
            </a:r>
            <a:r>
              <a:rPr lang="pl-PL" sz="1400" b="0" strike="noStrike" spc="-1" dirty="0" smtClean="0">
                <a:solidFill>
                  <a:srgbClr val="202122"/>
                </a:solidFill>
                <a:latin typeface="Arial"/>
                <a:ea typeface="Arial"/>
              </a:rPr>
              <a:t>Od </a:t>
            </a:r>
            <a:r>
              <a:rPr lang="pl-PL" sz="1400" b="0" strike="noStrike" spc="-1" dirty="0">
                <a:solidFill>
                  <a:srgbClr val="202122"/>
                </a:solidFill>
                <a:latin typeface="Arial"/>
                <a:ea typeface="Arial"/>
              </a:rPr>
              <a:t>roku 1943 zaczęła pracować jako urzędniczka na kolei, </a:t>
            </a:r>
            <a:r>
              <a:rPr lang="pl-PL" sz="1400" b="0" strike="noStrike" spc="-1" dirty="0" smtClean="0">
                <a:solidFill>
                  <a:srgbClr val="202122"/>
                </a:solidFill>
                <a:latin typeface="Arial"/>
                <a:ea typeface="Arial"/>
              </a:rPr>
              <a:t/>
            </a:r>
            <a:br>
              <a:rPr lang="pl-PL" sz="1400" b="0" strike="noStrike" spc="-1" dirty="0" smtClean="0">
                <a:solidFill>
                  <a:srgbClr val="202122"/>
                </a:solidFill>
                <a:latin typeface="Arial"/>
                <a:ea typeface="Arial"/>
              </a:rPr>
            </a:br>
            <a:r>
              <a:rPr lang="pl-PL" sz="1400" b="0" strike="noStrike" spc="-1" dirty="0" smtClean="0">
                <a:solidFill>
                  <a:srgbClr val="202122"/>
                </a:solidFill>
                <a:latin typeface="Arial"/>
                <a:ea typeface="Arial"/>
              </a:rPr>
              <a:t>by </a:t>
            </a:r>
            <a:r>
              <a:rPr lang="pl-PL" sz="1400" b="0" strike="noStrike" spc="-1" dirty="0">
                <a:solidFill>
                  <a:srgbClr val="202122"/>
                </a:solidFill>
                <a:latin typeface="Arial"/>
                <a:ea typeface="Arial"/>
              </a:rPr>
              <a:t>uniknąć wywiezienia na roboty d</a:t>
            </a:r>
            <a:r>
              <a:rPr lang="pl-PL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 Rzeszy</a:t>
            </a:r>
            <a:r>
              <a:rPr lang="pl-PL" sz="1400" b="0" strike="noStrike" spc="-1" dirty="0">
                <a:solidFill>
                  <a:srgbClr val="202122"/>
                </a:solidFill>
                <a:latin typeface="Arial"/>
                <a:ea typeface="Arial"/>
              </a:rPr>
              <a:t>. W tym też czasie po raz pierwszy wykonała ilustracje do książki  i zaczęła pisywać opowiadania </a:t>
            </a:r>
            <a:r>
              <a:rPr lang="pl-PL" sz="1400" b="0" strike="noStrike" spc="-1" dirty="0" smtClean="0">
                <a:solidFill>
                  <a:srgbClr val="202122"/>
                </a:solidFill>
                <a:latin typeface="Arial"/>
                <a:ea typeface="Arial"/>
              </a:rPr>
              <a:t>oraz z </a:t>
            </a:r>
            <a:r>
              <a:rPr lang="pl-PL" sz="1400" b="0" strike="noStrike" spc="-1" dirty="0">
                <a:solidFill>
                  <a:srgbClr val="202122"/>
                </a:solidFill>
                <a:latin typeface="Arial"/>
                <a:ea typeface="Arial"/>
              </a:rPr>
              <a:t>rzadka – wiersze.</a:t>
            </a:r>
            <a:r>
              <a:rPr dirty="0"/>
              <a:t/>
            </a:r>
            <a:br>
              <a:rPr dirty="0"/>
            </a:br>
            <a:r>
              <a:rPr lang="pl-PL" sz="1400" b="0" strike="noStrike" spc="-1" dirty="0">
                <a:solidFill>
                  <a:srgbClr val="202122"/>
                </a:solidFill>
                <a:latin typeface="Arial"/>
                <a:ea typeface="Arial"/>
              </a:rPr>
              <a:t>     </a:t>
            </a:r>
            <a:r>
              <a:rPr lang="pl-PL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W 1957 Szymborska nawiązała kontakty z paryską „Kulturą” </a:t>
            </a:r>
            <a:r>
              <a:rPr lang="pl-PL" sz="14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/>
            </a:r>
            <a:br>
              <a:rPr lang="pl-PL" sz="14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pl-PL" sz="14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i </a:t>
            </a:r>
            <a:r>
              <a:rPr lang="pl-PL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Jerzym Giedroyciem. W 1964 znalazła się wśród sygnatariuszy sfałszowanego przez władze protestu potępiającego Radio Wolna Europa za nagłośnienie Listu 34.</a:t>
            </a:r>
            <a:r>
              <a:rPr dirty="0"/>
              <a:t/>
            </a:r>
            <a:br>
              <a:rPr dirty="0"/>
            </a:br>
            <a:r>
              <a:rPr lang="pl-PL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lang="pl-PL" sz="1400" b="0" strike="noStrike" spc="-1" dirty="0">
                <a:solidFill>
                  <a:srgbClr val="202122"/>
                </a:solidFill>
                <a:latin typeface="Arial"/>
                <a:ea typeface="Arial"/>
              </a:rPr>
              <a:t>Zmarła 1 lutego 2012 w czasie snu w swoim mieszkaniu przy ulicy Piastowskiej w Krakowie</a:t>
            </a: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Google Shape;122;p2"/>
          <p:cNvSpPr/>
          <p:nvPr/>
        </p:nvSpPr>
        <p:spPr>
          <a:xfrm>
            <a:off x="11783880" y="578340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27;p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0" name="Google Shape;128;p7" descr="Kalendarz na stole"/>
          <p:cNvPicPr/>
          <p:nvPr/>
        </p:nvPicPr>
        <p:blipFill>
          <a:blip r:embed="rId2">
            <a:alphaModFix amt="40000"/>
          </a:blip>
          <a:srcRect r="-2" b="1560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41" name="Google Shape;129;p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dk2">
              <a:alpha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758880" y="1200960"/>
            <a:ext cx="3831120" cy="4312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6000" b="0" i="1" strike="noStrike" spc="-1">
                <a:solidFill>
                  <a:srgbClr val="FEFEFE"/>
                </a:solidFill>
                <a:latin typeface="Arial"/>
                <a:ea typeface="Arial"/>
              </a:rPr>
              <a:t>Jak naprawdę miała na imię?</a:t>
            </a:r>
            <a:endParaRPr lang="pl-PL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Google Shape;131;p7"/>
          <p:cNvSpPr/>
          <p:nvPr/>
        </p:nvSpPr>
        <p:spPr>
          <a:xfrm>
            <a:off x="4912200" y="1143360"/>
            <a:ext cx="360" cy="571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232960" y="1200960"/>
            <a:ext cx="6196680" cy="4312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182880">
              <a:lnSpc>
                <a:spcPct val="110000"/>
              </a:lnSpc>
              <a:buNone/>
              <a:tabLst>
                <a:tab pos="0" algn="l"/>
              </a:tabLst>
            </a:pPr>
            <a:r>
              <a:rPr lang="pl-PL" sz="2000" b="0" strike="noStrike" spc="-1" dirty="0" smtClean="0">
                <a:solidFill>
                  <a:srgbClr val="FEFEFE"/>
                </a:solidFill>
                <a:latin typeface="Avenir"/>
                <a:ea typeface="Avenir"/>
              </a:rPr>
              <a:t>		   Wisława </a:t>
            </a:r>
            <a:r>
              <a:rPr lang="pl-PL" sz="2000" b="0" strike="noStrike" spc="-1" dirty="0">
                <a:solidFill>
                  <a:srgbClr val="FEFEFE"/>
                </a:solidFill>
                <a:latin typeface="Avenir"/>
                <a:ea typeface="Avenir"/>
              </a:rPr>
              <a:t>to właściwie drugie imię Szymborskiej. Na pierwsze miała Maria.</a:t>
            </a:r>
            <a:r>
              <a:rPr dirty="0"/>
              <a:t/>
            </a:r>
            <a:br>
              <a:rPr dirty="0"/>
            </a:br>
            <a:r>
              <a:rPr lang="pl-PL" sz="2000" b="0" strike="noStrike" spc="-1" dirty="0">
                <a:solidFill>
                  <a:srgbClr val="FEFEFE"/>
                </a:solidFill>
                <a:latin typeface="Avenir"/>
                <a:ea typeface="Avenir"/>
              </a:rPr>
              <a:t>W dzieciństwie nazywano ją Marychną.</a:t>
            </a:r>
            <a:r>
              <a:rPr dirty="0"/>
              <a:t/>
            </a:r>
            <a:br>
              <a:rPr dirty="0"/>
            </a:br>
            <a:r>
              <a:rPr lang="pl-PL" sz="2000" b="0" strike="noStrike" spc="-1" dirty="0">
                <a:solidFill>
                  <a:srgbClr val="FEFEFE"/>
                </a:solidFill>
                <a:latin typeface="Avenir"/>
                <a:ea typeface="Avenir"/>
              </a:rPr>
              <a:t>Z czasem bliscy zaczęli na nią wołać </a:t>
            </a:r>
            <a:r>
              <a:rPr lang="pl-PL" sz="2000" b="0" strike="noStrike" spc="-1" dirty="0" err="1">
                <a:solidFill>
                  <a:srgbClr val="FEFEFE"/>
                </a:solidFill>
                <a:latin typeface="Avenir"/>
                <a:ea typeface="Avenir"/>
              </a:rPr>
              <a:t>Ichna</a:t>
            </a:r>
            <a:r>
              <a:rPr lang="pl-PL" sz="2000" b="0" strike="noStrike" spc="-1" dirty="0">
                <a:solidFill>
                  <a:srgbClr val="FEFEFE"/>
                </a:solidFill>
                <a:latin typeface="Avenir"/>
                <a:ea typeface="Avenir"/>
              </a:rPr>
              <a:t>, </a:t>
            </a:r>
            <a:r>
              <a:rPr lang="pl-PL" sz="2000" b="0" strike="noStrike" spc="-1" dirty="0" err="1">
                <a:solidFill>
                  <a:srgbClr val="FEFEFE"/>
                </a:solidFill>
                <a:latin typeface="Avenir"/>
                <a:ea typeface="Avenir"/>
              </a:rPr>
              <a:t>Ichenka</a:t>
            </a:r>
            <a:r>
              <a:rPr lang="pl-PL" sz="2000" b="0" strike="noStrike" spc="-1" dirty="0">
                <a:solidFill>
                  <a:srgbClr val="FEFEFE"/>
                </a:solidFill>
                <a:latin typeface="Avenir"/>
                <a:ea typeface="Avenir"/>
              </a:rPr>
              <a:t>. </a:t>
            </a:r>
            <a:r>
              <a:rPr lang="pl-PL" sz="2000" b="1" strike="noStrike" spc="-1" dirty="0">
                <a:solidFill>
                  <a:srgbClr val="FEFEFE"/>
                </a:solidFill>
                <a:latin typeface="Avenir"/>
                <a:ea typeface="Avenir"/>
              </a:rPr>
              <a:t>Imieniem Wisława zaczęła się posługiwać dopiero w życiu dorosłym.</a:t>
            </a:r>
            <a:r>
              <a:rPr dirty="0"/>
              <a:t/>
            </a:r>
            <a:br>
              <a:rPr dirty="0"/>
            </a:br>
            <a:r>
              <a:rPr lang="pl-PL" sz="2000" b="0" strike="noStrike" spc="-1" dirty="0">
                <a:solidFill>
                  <a:srgbClr val="FEFEFE"/>
                </a:solidFill>
                <a:latin typeface="Avenir"/>
                <a:ea typeface="Avenir"/>
              </a:rPr>
              <a:t>W 1971 roku, w wieku 48 lat, dokonała formalnej zmiany – na metryce z 1923 roku dopisano odręczną adnotację o zmianie imienia z „Maria Wisława Anna” na „Wisława Maria Anna”. I jako Wisława Szymborska zapisała się na kartach światowej poezji.</a:t>
            </a:r>
            <a:endParaRPr lang="pl-PL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Google Shape;133;p7"/>
          <p:cNvSpPr/>
          <p:nvPr/>
        </p:nvSpPr>
        <p:spPr>
          <a:xfrm>
            <a:off x="11783880" y="578340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38;p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988160" y="771120"/>
            <a:ext cx="5424480" cy="1627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5400" b="0" i="1" strike="noStrike" spc="-1">
                <a:solidFill>
                  <a:srgbClr val="262626"/>
                </a:solidFill>
                <a:latin typeface="Arial"/>
                <a:ea typeface="Arial"/>
              </a:rPr>
              <a:t>Jakie były jej osiągnięcia?</a:t>
            </a:r>
            <a:endParaRPr lang="pl-PL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Google Shape;140;p3"/>
          <p:cNvSpPr/>
          <p:nvPr/>
        </p:nvSpPr>
        <p:spPr>
          <a:xfrm>
            <a:off x="0" y="0"/>
            <a:ext cx="3967560" cy="338292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Google Shape;141;p3"/>
          <p:cNvSpPr/>
          <p:nvPr/>
        </p:nvSpPr>
        <p:spPr>
          <a:xfrm>
            <a:off x="0" y="4007160"/>
            <a:ext cx="3154680" cy="2850480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Google Shape;142;p3"/>
          <p:cNvSpPr/>
          <p:nvPr/>
        </p:nvSpPr>
        <p:spPr>
          <a:xfrm>
            <a:off x="3306960" y="2674800"/>
            <a:ext cx="2788560" cy="278856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660000" y="2763720"/>
            <a:ext cx="4763520" cy="3434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82880">
              <a:lnSpc>
                <a:spcPct val="110000"/>
              </a:lnSpc>
              <a:buNone/>
              <a:tabLst>
                <a:tab pos="0" algn="l"/>
              </a:tabLst>
            </a:pPr>
            <a:r>
              <a:rPr lang="pl-PL" sz="2000" b="0" strike="noStrike" spc="-1" dirty="0" smtClean="0">
                <a:solidFill>
                  <a:srgbClr val="262626"/>
                </a:solidFill>
                <a:latin typeface="Avenir"/>
                <a:ea typeface="Avenir"/>
              </a:rPr>
              <a:t>    Wydała </a:t>
            </a:r>
            <a:r>
              <a:rPr lang="pl-PL" sz="2000" b="0" strike="noStrike" spc="-1" dirty="0">
                <a:solidFill>
                  <a:srgbClr val="262626"/>
                </a:solidFill>
                <a:latin typeface="Avenir"/>
                <a:ea typeface="Avenir"/>
              </a:rPr>
              <a:t>ponad 20 książek, wśród nich wiele tomików wierszy, jak: "Pytania zadawane sobie", "Wołanie do Yeti", "Wszelki wypadek", "Dwukropek" oraz "Tutaj". Jej utwory, przetłumaczone </a:t>
            </a:r>
            <a:r>
              <a:rPr lang="pl-PL" sz="2000" b="0" strike="noStrike" spc="-1" dirty="0" smtClean="0">
                <a:solidFill>
                  <a:srgbClr val="262626"/>
                </a:solidFill>
                <a:latin typeface="Avenir"/>
                <a:ea typeface="Avenir"/>
              </a:rPr>
              <a:t/>
            </a:r>
            <a:br>
              <a:rPr lang="pl-PL" sz="2000" b="0" strike="noStrike" spc="-1" dirty="0" smtClean="0">
                <a:solidFill>
                  <a:srgbClr val="262626"/>
                </a:solidFill>
                <a:latin typeface="Avenir"/>
                <a:ea typeface="Avenir"/>
              </a:rPr>
            </a:br>
            <a:r>
              <a:rPr lang="pl-PL" sz="2000" b="0" strike="noStrike" spc="-1" dirty="0" smtClean="0">
                <a:solidFill>
                  <a:srgbClr val="262626"/>
                </a:solidFill>
                <a:latin typeface="Avenir"/>
                <a:ea typeface="Avenir"/>
              </a:rPr>
              <a:t>na </a:t>
            </a:r>
            <a:r>
              <a:rPr lang="pl-PL" sz="2000" b="0" strike="noStrike" spc="-1" dirty="0">
                <a:solidFill>
                  <a:srgbClr val="262626"/>
                </a:solidFill>
                <a:latin typeface="Avenir"/>
                <a:ea typeface="Avenir"/>
              </a:rPr>
              <a:t>kilkadziesiąt języków, cieszą się popularnością na całym świecie. </a:t>
            </a:r>
            <a:r>
              <a:rPr lang="pl-PL" sz="2000" b="0" strike="noStrike" spc="-1" dirty="0">
                <a:solidFill>
                  <a:srgbClr val="FF0000"/>
                </a:solidFill>
                <a:latin typeface="Avenir"/>
                <a:ea typeface="Avenir"/>
              </a:rPr>
              <a:t>Była wybitną poetką, eseistką, laureatką literackiej Nagrody Nobla.</a:t>
            </a:r>
            <a:endParaRPr lang="pl-PL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Google Shape;144;p3"/>
          <p:cNvSpPr/>
          <p:nvPr/>
        </p:nvSpPr>
        <p:spPr>
          <a:xfrm>
            <a:off x="11783880" y="578340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49;p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2B2B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7885800" y="691920"/>
            <a:ext cx="3540960" cy="1706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3700" b="0" i="1" strike="noStrike" spc="-1">
                <a:solidFill>
                  <a:srgbClr val="FEFEFE"/>
                </a:solidFill>
                <a:latin typeface="Arial"/>
                <a:ea typeface="Arial"/>
              </a:rPr>
              <a:t>Co tworzyła Wisława Szymborska?</a:t>
            </a:r>
            <a:endParaRPr lang="pl-PL" sz="3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Google Shape;151;p4" descr="Obraz zawierający tekst, Materiały biurowe, pismo odręczne, przyrząd do pisania&#10;&#10;Opis wygenerowany automatycznie"/>
          <p:cNvPicPr/>
          <p:nvPr/>
        </p:nvPicPr>
        <p:blipFill>
          <a:blip r:embed="rId2"/>
          <a:stretch/>
        </p:blipFill>
        <p:spPr>
          <a:xfrm>
            <a:off x="550080" y="520200"/>
            <a:ext cx="6635520" cy="5826240"/>
          </a:xfrm>
          <a:prstGeom prst="rect">
            <a:avLst/>
          </a:prstGeom>
          <a:ln w="0">
            <a:noFill/>
          </a:ln>
        </p:spPr>
      </p:pic>
      <p:sp>
        <p:nvSpPr>
          <p:cNvPr id="156" name="Google Shape;152;p4"/>
          <p:cNvSpPr/>
          <p:nvPr/>
        </p:nvSpPr>
        <p:spPr>
          <a:xfrm>
            <a:off x="7532640" y="1005840"/>
            <a:ext cx="360" cy="585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7888680" y="2624040"/>
            <a:ext cx="3625658" cy="3157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8288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pl-PL" sz="2000" b="0" strike="noStrike" spc="-1" dirty="0" smtClean="0">
                <a:solidFill>
                  <a:srgbClr val="FEFEFE"/>
                </a:solidFill>
                <a:latin typeface="Arial"/>
                <a:ea typeface="Arial"/>
              </a:rPr>
              <a:t>    Wisława </a:t>
            </a:r>
            <a:r>
              <a:rPr lang="pl-PL" sz="2000" b="0" strike="noStrike" spc="-1" dirty="0">
                <a:solidFill>
                  <a:srgbClr val="FEFEFE"/>
                </a:solidFill>
                <a:latin typeface="Arial"/>
                <a:ea typeface="Arial"/>
              </a:rPr>
              <a:t>Szymborska uznawana jest również za twórczynię </a:t>
            </a:r>
            <a:r>
              <a:rPr lang="pl-PL" sz="2000" b="0" strike="noStrike" spc="-1" dirty="0" smtClean="0">
                <a:solidFill>
                  <a:srgbClr val="FEFEFE"/>
                </a:solidFill>
                <a:latin typeface="Arial"/>
                <a:ea typeface="Arial"/>
              </a:rPr>
              <a:t>i </a:t>
            </a:r>
            <a:r>
              <a:rPr lang="pl-PL" sz="2000" b="0" strike="noStrike" spc="-1" dirty="0">
                <a:solidFill>
                  <a:srgbClr val="FEFEFE"/>
                </a:solidFill>
                <a:latin typeface="Arial"/>
                <a:ea typeface="Arial"/>
              </a:rPr>
              <a:t>propagatorkę takich żartobliwych gatunków literackich, jak </a:t>
            </a:r>
            <a:r>
              <a:rPr lang="pl-PL" sz="2000" b="0" strike="noStrike" spc="-1" dirty="0" err="1">
                <a:solidFill>
                  <a:srgbClr val="FEFEFE"/>
                </a:solidFill>
                <a:latin typeface="Arial"/>
                <a:ea typeface="Arial"/>
              </a:rPr>
              <a:t>lepieje</a:t>
            </a:r>
            <a:r>
              <a:rPr lang="pl-PL" sz="2000" b="0" strike="noStrike" spc="-1" dirty="0">
                <a:solidFill>
                  <a:srgbClr val="FEFEFE"/>
                </a:solidFill>
                <a:latin typeface="Arial"/>
                <a:ea typeface="Arial"/>
              </a:rPr>
              <a:t>, moskaliki, </a:t>
            </a:r>
            <a:r>
              <a:rPr lang="pl-PL" sz="2000" b="0" strike="noStrike" spc="-1" dirty="0" err="1">
                <a:solidFill>
                  <a:srgbClr val="FEFEFE"/>
                </a:solidFill>
                <a:latin typeface="Arial"/>
                <a:ea typeface="Arial"/>
              </a:rPr>
              <a:t>odwódki</a:t>
            </a:r>
            <a:r>
              <a:rPr lang="pl-PL" sz="2000" b="0" strike="noStrike" spc="-1" dirty="0">
                <a:solidFill>
                  <a:srgbClr val="FEFEFE"/>
                </a:solidFill>
                <a:latin typeface="Arial"/>
                <a:ea typeface="Arial"/>
              </a:rPr>
              <a:t> </a:t>
            </a:r>
            <a:r>
              <a:rPr lang="pl-PL" sz="2000" b="0" strike="noStrike" spc="-1" dirty="0" smtClean="0">
                <a:solidFill>
                  <a:srgbClr val="FEFEFE"/>
                </a:solidFill>
                <a:latin typeface="Arial"/>
                <a:ea typeface="Arial"/>
              </a:rPr>
              <a:t/>
            </a:r>
            <a:br>
              <a:rPr lang="pl-PL" sz="2000" b="0" strike="noStrike" spc="-1" dirty="0" smtClean="0">
                <a:solidFill>
                  <a:srgbClr val="FEFEFE"/>
                </a:solidFill>
                <a:latin typeface="Arial"/>
                <a:ea typeface="Arial"/>
              </a:rPr>
            </a:br>
            <a:r>
              <a:rPr lang="pl-PL" sz="2000" b="0" strike="noStrike" spc="-1" dirty="0" smtClean="0">
                <a:solidFill>
                  <a:srgbClr val="FEFEFE"/>
                </a:solidFill>
                <a:latin typeface="Arial"/>
                <a:ea typeface="Arial"/>
              </a:rPr>
              <a:t>i </a:t>
            </a:r>
            <a:r>
              <a:rPr lang="pl-PL" sz="2000" b="0" strike="noStrike" spc="-1" dirty="0" err="1">
                <a:solidFill>
                  <a:srgbClr val="FEFEFE"/>
                </a:solidFill>
                <a:latin typeface="Arial"/>
                <a:ea typeface="Arial"/>
              </a:rPr>
              <a:t>altruiki</a:t>
            </a:r>
            <a:r>
              <a:rPr lang="pl-PL" sz="2000" b="0" strike="noStrike" spc="-1" dirty="0">
                <a:solidFill>
                  <a:srgbClr val="FEFEFE"/>
                </a:solidFill>
                <a:latin typeface="Arial"/>
                <a:ea typeface="Arial"/>
              </a:rPr>
              <a:t>. Należy do najczęściej tłumaczonych polskich autorów.</a:t>
            </a:r>
            <a:endParaRPr lang="pl-PL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Google Shape;154;p4"/>
          <p:cNvSpPr/>
          <p:nvPr/>
        </p:nvSpPr>
        <p:spPr>
          <a:xfrm>
            <a:off x="11783880" y="578340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877360" y="1063080"/>
            <a:ext cx="5311800" cy="1806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3800" b="0" i="1" strike="noStrike" spc="-1">
                <a:solidFill>
                  <a:srgbClr val="262626"/>
                </a:solidFill>
                <a:latin typeface="Arial"/>
                <a:ea typeface="Arial"/>
              </a:rPr>
              <a:t>Najpopularniejsze wiersze Wisławy Szymborskiej:</a:t>
            </a:r>
            <a:endParaRPr lang="pl-PL" sz="3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0" y="0"/>
            <a:ext cx="5214600" cy="685764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Google Shape;162;p5"/>
          <p:cNvSpPr/>
          <p:nvPr/>
        </p:nvSpPr>
        <p:spPr>
          <a:xfrm rot="10800000">
            <a:off x="5986800" y="3088080"/>
            <a:ext cx="5211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26262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940000" y="3309480"/>
            <a:ext cx="5322960" cy="28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82880" indent="-208440">
              <a:lnSpc>
                <a:spcPct val="100000"/>
              </a:lnSpc>
              <a:buClr>
                <a:srgbClr val="262626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262626"/>
                </a:solidFill>
                <a:latin typeface="Avenir"/>
                <a:ea typeface="Avenir"/>
              </a:rPr>
              <a:t> Kot </a:t>
            </a:r>
            <a:r>
              <a:rPr lang="pl-PL" sz="1800" b="1" strike="noStrike" spc="-1">
                <a:solidFill>
                  <a:srgbClr val="262626"/>
                </a:solidFill>
                <a:latin typeface="Avenir"/>
                <a:ea typeface="Avenir"/>
              </a:rPr>
              <a:t>w</a:t>
            </a:r>
            <a:r>
              <a:rPr lang="pl-PL" sz="1800" b="0" strike="noStrike" spc="-1">
                <a:solidFill>
                  <a:srgbClr val="262626"/>
                </a:solidFill>
                <a:latin typeface="Avenir"/>
                <a:ea typeface="Avenir"/>
              </a:rPr>
              <a:t> pustym mieszkaniu.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208440">
              <a:lnSpc>
                <a:spcPct val="100000"/>
              </a:lnSpc>
              <a:spcBef>
                <a:spcPts val="799"/>
              </a:spcBef>
              <a:buClr>
                <a:srgbClr val="262626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262626"/>
                </a:solidFill>
                <a:latin typeface="Avenir"/>
                <a:ea typeface="Avenir"/>
              </a:rPr>
              <a:t> Nic dwa razy.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208440">
              <a:lnSpc>
                <a:spcPct val="100000"/>
              </a:lnSpc>
              <a:spcBef>
                <a:spcPts val="799"/>
              </a:spcBef>
              <a:buClr>
                <a:srgbClr val="262626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262626"/>
                </a:solidFill>
                <a:latin typeface="Avenir"/>
                <a:ea typeface="Avenir"/>
              </a:rPr>
              <a:t> Nagrobek.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208440">
              <a:lnSpc>
                <a:spcPct val="100000"/>
              </a:lnSpc>
              <a:spcBef>
                <a:spcPts val="799"/>
              </a:spcBef>
              <a:buClr>
                <a:srgbClr val="262626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262626"/>
                </a:solidFill>
                <a:latin typeface="Avenir"/>
                <a:ea typeface="Avenir"/>
              </a:rPr>
              <a:t> Radość pisania.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208440">
              <a:lnSpc>
                <a:spcPct val="100000"/>
              </a:lnSpc>
              <a:spcBef>
                <a:spcPts val="799"/>
              </a:spcBef>
              <a:buClr>
                <a:srgbClr val="262626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262626"/>
                </a:solidFill>
                <a:latin typeface="Avenir"/>
                <a:ea typeface="Avenir"/>
              </a:rPr>
              <a:t> Dworzec.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208440">
              <a:lnSpc>
                <a:spcPct val="100000"/>
              </a:lnSpc>
              <a:spcBef>
                <a:spcPts val="799"/>
              </a:spcBef>
              <a:buClr>
                <a:srgbClr val="262626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262626"/>
                </a:solidFill>
                <a:latin typeface="Avenir"/>
                <a:ea typeface="Avenir"/>
              </a:rPr>
              <a:t> O śmierci bez przesady.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208440">
              <a:lnSpc>
                <a:spcPct val="100000"/>
              </a:lnSpc>
              <a:spcBef>
                <a:spcPts val="799"/>
              </a:spcBef>
              <a:buClr>
                <a:srgbClr val="262626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262626"/>
                </a:solidFill>
                <a:latin typeface="Avenir"/>
                <a:ea typeface="Avenir"/>
              </a:rPr>
              <a:t> Chmury.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11783880" y="578340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5268240" y="999000"/>
            <a:ext cx="6244920" cy="4754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182880" indent="-182880">
              <a:lnSpc>
                <a:spcPct val="110000"/>
              </a:lnSpc>
              <a:buClr>
                <a:srgbClr val="333333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333333"/>
                </a:solidFill>
                <a:latin typeface="Georgia"/>
                <a:ea typeface="Georgia"/>
              </a:rPr>
              <a:t>Wisława Szymborska wielokrotnie była nagradzana za twórczość literacką: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82880">
              <a:lnSpc>
                <a:spcPct val="110000"/>
              </a:lnSpc>
              <a:spcBef>
                <a:spcPts val="799"/>
              </a:spcBef>
              <a:buClr>
                <a:srgbClr val="E20E65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E20E65"/>
                </a:solidFill>
                <a:latin typeface="Georgia"/>
                <a:ea typeface="Georgia"/>
              </a:rPr>
              <a:t>Nagroda Kościelskich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82880">
              <a:lnSpc>
                <a:spcPct val="110000"/>
              </a:lnSpc>
              <a:spcBef>
                <a:spcPts val="799"/>
              </a:spcBef>
              <a:buClr>
                <a:srgbClr val="E20E65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E20E65"/>
                </a:solidFill>
                <a:latin typeface="Georgia"/>
                <a:ea typeface="Georgia"/>
              </a:rPr>
              <a:t>Nagroda Goethego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82880">
              <a:lnSpc>
                <a:spcPct val="110000"/>
              </a:lnSpc>
              <a:spcBef>
                <a:spcPts val="799"/>
              </a:spcBef>
              <a:buClr>
                <a:srgbClr val="E20E65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E20E65"/>
                </a:solidFill>
                <a:latin typeface="Georgia"/>
                <a:ea typeface="Georgia"/>
              </a:rPr>
              <a:t>Nagroda Herdera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82880">
              <a:lnSpc>
                <a:spcPct val="110000"/>
              </a:lnSpc>
              <a:spcBef>
                <a:spcPts val="799"/>
              </a:spcBef>
              <a:buClr>
                <a:srgbClr val="333333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333333"/>
                </a:solidFill>
                <a:latin typeface="Georgia"/>
                <a:ea typeface="Georgia"/>
              </a:rPr>
              <a:t>Otrzymała w roku 2011 z rąk prezydenta Bronisława Komorowskiego </a:t>
            </a:r>
            <a:r>
              <a:rPr lang="pl-PL" sz="2000" b="0" strike="noStrike" spc="-1">
                <a:solidFill>
                  <a:srgbClr val="E20E65"/>
                </a:solidFill>
                <a:latin typeface="Georgia"/>
                <a:ea typeface="Georgia"/>
              </a:rPr>
              <a:t>Order Orła Białego.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82880">
              <a:lnSpc>
                <a:spcPct val="110000"/>
              </a:lnSpc>
              <a:spcBef>
                <a:spcPts val="799"/>
              </a:spcBef>
              <a:buClr>
                <a:srgbClr val="4D5156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4D5156"/>
                </a:solidFill>
                <a:latin typeface="Avenir"/>
                <a:ea typeface="Avenir"/>
              </a:rPr>
              <a:t>Jednak najważniejszym osiągnięciem poetki jest jednak</a:t>
            </a:r>
            <a:r>
              <a:rPr lang="pl-PL" sz="2000" b="0" strike="noStrike" spc="-1">
                <a:solidFill>
                  <a:srgbClr val="E20E65"/>
                </a:solidFill>
                <a:latin typeface="Avenir"/>
                <a:ea typeface="Avenir"/>
              </a:rPr>
              <a:t> Nagroda Nobla</a:t>
            </a:r>
            <a:r>
              <a:rPr lang="pl-PL" sz="2000" b="0" strike="noStrike" spc="-1">
                <a:solidFill>
                  <a:srgbClr val="4D5156"/>
                </a:solidFill>
                <a:latin typeface="Avenir"/>
                <a:ea typeface="Avenir"/>
              </a:rPr>
              <a:t>, dostała ją w 1996 roku.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Google Shape;170;p6" descr="Wisława Szymborska – Wikipedia, wolna encyklopedia"/>
          <p:cNvPicPr/>
          <p:nvPr/>
        </p:nvPicPr>
        <p:blipFill>
          <a:blip r:embed="rId2"/>
          <a:stretch/>
        </p:blipFill>
        <p:spPr>
          <a:xfrm>
            <a:off x="73440" y="3041640"/>
            <a:ext cx="2086920" cy="3582000"/>
          </a:xfrm>
          <a:prstGeom prst="rect">
            <a:avLst/>
          </a:prstGeom>
          <a:ln w="0">
            <a:noFill/>
          </a:ln>
        </p:spPr>
      </p:pic>
      <p:pic>
        <p:nvPicPr>
          <p:cNvPr id="167" name="Google Shape;171;p6" descr="Obraz zawierający osoba, Ludzka twarz, książka, zegarek&#10;&#10;Opis wygenerowany automatycznie"/>
          <p:cNvPicPr/>
          <p:nvPr/>
        </p:nvPicPr>
        <p:blipFill>
          <a:blip r:embed="rId3"/>
          <a:stretch/>
        </p:blipFill>
        <p:spPr>
          <a:xfrm>
            <a:off x="2212200" y="3042720"/>
            <a:ext cx="2725920" cy="3590280"/>
          </a:xfrm>
          <a:prstGeom prst="rect">
            <a:avLst/>
          </a:prstGeom>
          <a:ln w="0">
            <a:noFill/>
          </a:ln>
        </p:spPr>
      </p:pic>
      <p:sp>
        <p:nvSpPr>
          <p:cNvPr id="168" name="PlaceHolder 2"/>
          <p:cNvSpPr>
            <a:spLocks noGrp="1"/>
          </p:cNvSpPr>
          <p:nvPr>
            <p:ph type="title"/>
          </p:nvPr>
        </p:nvSpPr>
        <p:spPr>
          <a:xfrm>
            <a:off x="408960" y="758880"/>
            <a:ext cx="4858920" cy="1672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5400" b="0" i="1" strike="noStrike" spc="-1">
                <a:solidFill>
                  <a:srgbClr val="262626"/>
                </a:solidFill>
                <a:latin typeface="Arial"/>
                <a:ea typeface="Arial"/>
              </a:rPr>
              <a:t>Odznaczenia</a:t>
            </a:r>
            <a:r>
              <a:t/>
            </a:r>
            <a:br/>
            <a:r>
              <a:rPr lang="pl-PL" sz="5400" b="0" i="1" strike="noStrike" spc="-1">
                <a:solidFill>
                  <a:srgbClr val="262626"/>
                </a:solidFill>
                <a:latin typeface="Arial"/>
                <a:ea typeface="Arial"/>
              </a:rPr>
              <a:t>i nagrody:</a:t>
            </a:r>
            <a:endParaRPr lang="pl-PL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77;p8"/>
          <p:cNvSpPr/>
          <p:nvPr/>
        </p:nvSpPr>
        <p:spPr>
          <a:xfrm>
            <a:off x="11783880" y="578340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Google Shape;178;p8"/>
          <p:cNvSpPr/>
          <p:nvPr/>
        </p:nvSpPr>
        <p:spPr>
          <a:xfrm>
            <a:off x="758880" y="1280160"/>
            <a:ext cx="360" cy="557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232C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Google Shape;179;p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461960" y="788400"/>
            <a:ext cx="9267480" cy="2732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7200" b="0" i="1" strike="noStrike" spc="-1">
                <a:solidFill>
                  <a:srgbClr val="262626"/>
                </a:solidFill>
                <a:latin typeface="Arial"/>
                <a:ea typeface="Arial"/>
              </a:rPr>
              <a:t>Dziękuje za uwagę</a:t>
            </a:r>
            <a:endParaRPr lang="pl-PL" sz="7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Google Shape;181;p8"/>
          <p:cNvSpPr/>
          <p:nvPr/>
        </p:nvSpPr>
        <p:spPr>
          <a:xfrm>
            <a:off x="2209680" y="3843000"/>
            <a:ext cx="7772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Google Shape;182;p8"/>
          <p:cNvSpPr/>
          <p:nvPr/>
        </p:nvSpPr>
        <p:spPr>
          <a:xfrm>
            <a:off x="11783880" y="5783400"/>
            <a:ext cx="407520" cy="818640"/>
          </a:xfrm>
          <a:custGeom>
            <a:avLst/>
            <a:gdLst/>
            <a:ahLst/>
            <a:cxnLst/>
            <a:rect l="l" t="t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Google Shape;183;p8"/>
          <p:cNvSpPr/>
          <p:nvPr/>
        </p:nvSpPr>
        <p:spPr>
          <a:xfrm>
            <a:off x="1510920" y="5863320"/>
            <a:ext cx="3537360" cy="53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2000" b="0" strike="noStrike" spc="-1">
                <a:solidFill>
                  <a:srgbClr val="262626"/>
                </a:solidFill>
                <a:latin typeface="Avenir"/>
                <a:ea typeface="Avenir"/>
              </a:rPr>
              <a:t>Źródło: Wikipedia</a:t>
            </a:r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147</Words>
  <Application>Microsoft Office PowerPoint</Application>
  <PresentationFormat>Panoramiczny</PresentationFormat>
  <Paragraphs>29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18" baseType="lpstr">
      <vt:lpstr>Arial</vt:lpstr>
      <vt:lpstr>Avenir</vt:lpstr>
      <vt:lpstr>DejaVu Sans</vt:lpstr>
      <vt:lpstr>Georgia</vt:lpstr>
      <vt:lpstr>Symbol</vt:lpstr>
      <vt:lpstr>Times New Roman</vt:lpstr>
      <vt:lpstr>Wingdings</vt:lpstr>
      <vt:lpstr>Office Theme</vt:lpstr>
      <vt:lpstr>Office Theme</vt:lpstr>
      <vt:lpstr>Office Theme</vt:lpstr>
      <vt:lpstr>Wisława Szymborska</vt:lpstr>
      <vt:lpstr>Kim była Wisława Szymborska?</vt:lpstr>
      <vt:lpstr>Jak naprawdę miała na imię?</vt:lpstr>
      <vt:lpstr>Jakie były jej osiągnięcia?</vt:lpstr>
      <vt:lpstr>Co tworzyła Wisława Szymborska?</vt:lpstr>
      <vt:lpstr>Najpopularniejsze wiersze Wisławy Szymborskiej:</vt:lpstr>
      <vt:lpstr>Odznaczenia i nagrody:</vt:lpstr>
      <vt:lpstr>Dziękuje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Wisława Szymborska</dc:title>
  <dc:subject/>
  <dc:creator/>
  <dc:description/>
  <cp:lastModifiedBy>Bart</cp:lastModifiedBy>
  <cp:revision>7</cp:revision>
  <dcterms:created xsi:type="dcterms:W3CDTF">2024-02-21T08:07:18Z</dcterms:created>
  <dcterms:modified xsi:type="dcterms:W3CDTF">2024-03-15T08:55:04Z</dcterms:modified>
  <dc:language>pl-PL</dc:language>
</cp:coreProperties>
</file>