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69" r:id="rId13"/>
    <p:sldId id="271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96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45E76E84-5488-4575-8CED-9693E6005C0D}" type="datetimeFigureOut">
              <a:rPr lang="pl-PL" smtClean="0"/>
              <a:t>2020-05-25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0C948E6D-88A2-4835-AEBE-AAA6229D4E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7848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6E84-5488-4575-8CED-9693E6005C0D}" type="datetimeFigureOut">
              <a:rPr lang="pl-PL" smtClean="0"/>
              <a:t>2020-05-25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8E6D-88A2-4835-AEBE-AAA6229D4E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6564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6E84-5488-4575-8CED-9693E6005C0D}" type="datetimeFigureOut">
              <a:rPr lang="pl-PL" smtClean="0"/>
              <a:t>2020-05-25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8E6D-88A2-4835-AEBE-AAA6229D4E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8349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6E84-5488-4575-8CED-9693E6005C0D}" type="datetimeFigureOut">
              <a:rPr lang="pl-PL" smtClean="0"/>
              <a:t>2020-05-25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8E6D-88A2-4835-AEBE-AAA6229D4E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4832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6E84-5488-4575-8CED-9693E6005C0D}" type="datetimeFigureOut">
              <a:rPr lang="pl-PL" smtClean="0"/>
              <a:t>2020-05-25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8E6D-88A2-4835-AEBE-AAA6229D4E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8000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6E84-5488-4575-8CED-9693E6005C0D}" type="datetimeFigureOut">
              <a:rPr lang="pl-PL" smtClean="0"/>
              <a:t>2020-05-25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8E6D-88A2-4835-AEBE-AAA6229D4E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3359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6E84-5488-4575-8CED-9693E6005C0D}" type="datetimeFigureOut">
              <a:rPr lang="pl-PL" smtClean="0"/>
              <a:t>2020-05-25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8E6D-88A2-4835-AEBE-AAA6229D4E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1017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6E84-5488-4575-8CED-9693E6005C0D}" type="datetimeFigureOut">
              <a:rPr lang="pl-PL" smtClean="0"/>
              <a:t>2020-05-25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8E6D-88A2-4835-AEBE-AAA6229D4E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72982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6E84-5488-4575-8CED-9693E6005C0D}" type="datetimeFigureOut">
              <a:rPr lang="pl-PL" smtClean="0"/>
              <a:t>2020-05-25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8E6D-88A2-4835-AEBE-AAA6229D4E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390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6E84-5488-4575-8CED-9693E6005C0D}" type="datetimeFigureOut">
              <a:rPr lang="pl-PL" smtClean="0"/>
              <a:t>2020-05-25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8E6D-88A2-4835-AEBE-AAA6229D4E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4514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6E84-5488-4575-8CED-9693E6005C0D}" type="datetimeFigureOut">
              <a:rPr lang="pl-PL" smtClean="0"/>
              <a:t>2020-05-25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8E6D-88A2-4835-AEBE-AAA6229D4E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6625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6E84-5488-4575-8CED-9693E6005C0D}" type="datetimeFigureOut">
              <a:rPr lang="pl-PL" smtClean="0"/>
              <a:t>2020-05-25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8E6D-88A2-4835-AEBE-AAA6229D4E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929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6E84-5488-4575-8CED-9693E6005C0D}" type="datetimeFigureOut">
              <a:rPr lang="pl-PL" smtClean="0"/>
              <a:t>2020-05-25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8E6D-88A2-4835-AEBE-AAA6229D4E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9609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6E84-5488-4575-8CED-9693E6005C0D}" type="datetimeFigureOut">
              <a:rPr lang="pl-PL" smtClean="0"/>
              <a:t>2020-05-25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8E6D-88A2-4835-AEBE-AAA6229D4E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6973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6E84-5488-4575-8CED-9693E6005C0D}" type="datetimeFigureOut">
              <a:rPr lang="pl-PL" smtClean="0"/>
              <a:t>2020-05-25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8E6D-88A2-4835-AEBE-AAA6229D4E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4486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6E84-5488-4575-8CED-9693E6005C0D}" type="datetimeFigureOut">
              <a:rPr lang="pl-PL" smtClean="0"/>
              <a:t>2020-05-25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8E6D-88A2-4835-AEBE-AAA6229D4E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9296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6E84-5488-4575-8CED-9693E6005C0D}" type="datetimeFigureOut">
              <a:rPr lang="pl-PL" smtClean="0"/>
              <a:t>2020-05-25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8E6D-88A2-4835-AEBE-AAA6229D4E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166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5E76E84-5488-4575-8CED-9693E6005C0D}" type="datetimeFigureOut">
              <a:rPr lang="pl-PL" smtClean="0"/>
              <a:t>2020-05-25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0C948E6D-88A2-4835-AEBE-AAA6229D4E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2233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C00000"/>
                </a:solidFill>
              </a:rPr>
              <a:t>Św. Jan Paweł II</a:t>
            </a:r>
            <a:r>
              <a:rPr lang="pl-PL" dirty="0"/>
              <a:t>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/>
              <a:t>Karol </a:t>
            </a:r>
            <a:r>
              <a:rPr lang="pl-PL" b="1" dirty="0" err="1"/>
              <a:t>wojtyła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556394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C00000"/>
                </a:solidFill>
              </a:rPr>
              <a:t>Papież zwalnia z lekcji </a:t>
            </a:r>
            <a:r>
              <a:rPr lang="pl-PL" b="1" dirty="0">
                <a:solidFill>
                  <a:srgbClr val="C00000"/>
                </a:solidFill>
                <a:sym typeface="Wingdings" panose="05000000000000000000" pitchFamily="2" charset="2"/>
              </a:rPr>
              <a:t> </a:t>
            </a:r>
            <a:r>
              <a:rPr lang="pl-PL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54954" y="2603499"/>
            <a:ext cx="8903445" cy="36587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b="1" dirty="0"/>
              <a:t>Papież lubił prowadzić zabawne rozmowy </a:t>
            </a:r>
            <a:r>
              <a:rPr lang="pl-PL" sz="1600" b="1" dirty="0">
                <a:sym typeface="Wingdings" panose="05000000000000000000" pitchFamily="2" charset="2"/>
              </a:rPr>
              <a:t> Podczas wizyty w Niemczech zapytał dzieci, które pojawiły się na spotkaniu: </a:t>
            </a:r>
          </a:p>
          <a:p>
            <a:pPr>
              <a:buFontTx/>
              <a:buChar char="-"/>
            </a:pPr>
            <a:r>
              <a:rPr lang="pl-PL" sz="1600" dirty="0">
                <a:sym typeface="Wingdings" panose="05000000000000000000" pitchFamily="2" charset="2"/>
              </a:rPr>
              <a:t>- Cieszycie się, że papież przyjechał ? </a:t>
            </a:r>
          </a:p>
          <a:p>
            <a:pPr>
              <a:buFontTx/>
              <a:buChar char="-"/>
            </a:pPr>
            <a:r>
              <a:rPr lang="pl-PL" sz="1600" dirty="0">
                <a:sym typeface="Wingdings" panose="05000000000000000000" pitchFamily="2" charset="2"/>
              </a:rPr>
              <a:t>- </a:t>
            </a:r>
            <a:r>
              <a:rPr lang="pl-PL" sz="1600" dirty="0" err="1">
                <a:sym typeface="Wingdings" panose="05000000000000000000" pitchFamily="2" charset="2"/>
              </a:rPr>
              <a:t>Taaaaaak</a:t>
            </a:r>
            <a:r>
              <a:rPr lang="pl-PL" sz="1600" dirty="0">
                <a:sym typeface="Wingdings" panose="05000000000000000000" pitchFamily="2" charset="2"/>
              </a:rPr>
              <a:t> !!! Wykrzyczały dzieci </a:t>
            </a:r>
          </a:p>
          <a:p>
            <a:pPr>
              <a:buFontTx/>
              <a:buChar char="-"/>
            </a:pPr>
            <a:r>
              <a:rPr lang="pl-PL" sz="1600" dirty="0">
                <a:sym typeface="Wingdings" panose="05000000000000000000" pitchFamily="2" charset="2"/>
              </a:rPr>
              <a:t>- Bo macie wolne od nauki w szkole ?  Dopytywał papież </a:t>
            </a:r>
          </a:p>
          <a:p>
            <a:pPr>
              <a:buFontTx/>
              <a:buChar char="-"/>
            </a:pPr>
            <a:r>
              <a:rPr lang="pl-PL" sz="1600" dirty="0">
                <a:sym typeface="Wingdings" panose="05000000000000000000" pitchFamily="2" charset="2"/>
              </a:rPr>
              <a:t>- </a:t>
            </a:r>
            <a:r>
              <a:rPr lang="pl-PL" sz="1600" dirty="0" err="1">
                <a:sym typeface="Wingdings" panose="05000000000000000000" pitchFamily="2" charset="2"/>
              </a:rPr>
              <a:t>Taaaaaaak</a:t>
            </a:r>
            <a:r>
              <a:rPr lang="pl-PL" sz="1600" dirty="0">
                <a:sym typeface="Wingdings" panose="05000000000000000000" pitchFamily="2" charset="2"/>
              </a:rPr>
              <a:t> !!! Odpowiedziały chórem </a:t>
            </a:r>
          </a:p>
          <a:p>
            <a:pPr>
              <a:buFontTx/>
              <a:buChar char="-"/>
            </a:pPr>
            <a:r>
              <a:rPr lang="pl-PL" sz="1600" dirty="0">
                <a:sym typeface="Wingdings" panose="05000000000000000000" pitchFamily="2" charset="2"/>
              </a:rPr>
              <a:t>- Cieszyłybyście się, gdyby papież znowu przyjechał ? </a:t>
            </a:r>
          </a:p>
          <a:p>
            <a:pPr>
              <a:buFontTx/>
              <a:buChar char="-"/>
            </a:pPr>
            <a:r>
              <a:rPr lang="pl-PL" sz="1600" dirty="0">
                <a:sym typeface="Wingdings" panose="05000000000000000000" pitchFamily="2" charset="2"/>
              </a:rPr>
              <a:t>- </a:t>
            </a:r>
            <a:r>
              <a:rPr lang="pl-PL" sz="1600" dirty="0" err="1">
                <a:sym typeface="Wingdings" panose="05000000000000000000" pitchFamily="2" charset="2"/>
              </a:rPr>
              <a:t>Taaaaaaak</a:t>
            </a:r>
            <a:r>
              <a:rPr lang="pl-PL" sz="1600" dirty="0">
                <a:sym typeface="Wingdings" panose="05000000000000000000" pitchFamily="2" charset="2"/>
              </a:rPr>
              <a:t> !!! Zawołały uradowane  </a:t>
            </a:r>
          </a:p>
          <a:p>
            <a:pPr>
              <a:buFontTx/>
              <a:buChar char="-"/>
            </a:pPr>
            <a:r>
              <a:rPr lang="pl-PL" sz="1600" dirty="0">
                <a:sym typeface="Wingdings" panose="05000000000000000000" pitchFamily="2" charset="2"/>
              </a:rPr>
              <a:t>- Czy dlatego, że byłoby znowu wolne w szkole ? Żartował Jan Paweł II </a:t>
            </a:r>
          </a:p>
          <a:p>
            <a:pPr>
              <a:buFontTx/>
              <a:buChar char="-"/>
            </a:pPr>
            <a:r>
              <a:rPr lang="pl-PL" sz="1600" dirty="0">
                <a:sym typeface="Wingdings" panose="05000000000000000000" pitchFamily="2" charset="2"/>
              </a:rPr>
              <a:t>- </a:t>
            </a:r>
            <a:r>
              <a:rPr lang="pl-PL" sz="1600" dirty="0" err="1">
                <a:sym typeface="Wingdings" panose="05000000000000000000" pitchFamily="2" charset="2"/>
              </a:rPr>
              <a:t>Taaaaaaak</a:t>
            </a:r>
            <a:r>
              <a:rPr lang="pl-PL" sz="1600" dirty="0">
                <a:sym typeface="Wingdings" panose="05000000000000000000" pitchFamily="2" charset="2"/>
              </a:rPr>
              <a:t> !!! </a:t>
            </a:r>
            <a:r>
              <a:rPr lang="pl-PL" sz="1600" dirty="0" err="1">
                <a:sym typeface="Wingdings" panose="05000000000000000000" pitchFamily="2" charset="2"/>
              </a:rPr>
              <a:t>Zakrzykęły</a:t>
            </a:r>
            <a:r>
              <a:rPr lang="pl-PL" sz="1600" dirty="0">
                <a:sym typeface="Wingdings" panose="05000000000000000000" pitchFamily="2" charset="2"/>
              </a:rPr>
              <a:t> dzieci śmiejąc się do łez </a:t>
            </a:r>
            <a:r>
              <a:rPr lang="pl-PL" sz="1600" b="1" dirty="0">
                <a:sym typeface="Wingdings" panose="05000000000000000000" pitchFamily="2" charset="2"/>
              </a:rPr>
              <a:t>   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523244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C00000"/>
                </a:solidFill>
              </a:rPr>
              <a:t>Papież żartowniś </a:t>
            </a:r>
            <a:r>
              <a:rPr lang="pl-PL" b="1" dirty="0">
                <a:solidFill>
                  <a:srgbClr val="C00000"/>
                </a:solidFill>
                <a:sym typeface="Wingdings" panose="05000000000000000000" pitchFamily="2" charset="2"/>
              </a:rPr>
              <a:t> </a:t>
            </a:r>
            <a:endParaRPr lang="pl-PL" b="1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Ksiądz Mieczysław Maliński, przyjaciel z czasów krakowskich papieża, jadł obiad z Ojcem Świętym. Jan Paweł II jadł rybę, a jego gość kurczaka. </a:t>
            </a:r>
          </a:p>
          <a:p>
            <a:pPr marL="0" indent="0">
              <a:buNone/>
            </a:pPr>
            <a:r>
              <a:rPr lang="pl-PL" b="1" dirty="0"/>
              <a:t>Dociekliwy ksiądz zapytał: </a:t>
            </a:r>
          </a:p>
          <a:p>
            <a:pPr>
              <a:buFontTx/>
              <a:buChar char="-"/>
            </a:pPr>
            <a:r>
              <a:rPr lang="pl-PL" b="1" dirty="0"/>
              <a:t>- Dlaczego ja jem kurczaka ? </a:t>
            </a:r>
          </a:p>
          <a:p>
            <a:pPr>
              <a:buFontTx/>
              <a:buChar char="-"/>
            </a:pPr>
            <a:r>
              <a:rPr lang="pl-PL" b="1" dirty="0"/>
              <a:t>Papież zażartował </a:t>
            </a:r>
            <a:r>
              <a:rPr lang="pl-PL" b="1" dirty="0">
                <a:sym typeface="Wingdings" panose="05000000000000000000" pitchFamily="2" charset="2"/>
              </a:rPr>
              <a:t> </a:t>
            </a:r>
          </a:p>
          <a:p>
            <a:pPr>
              <a:buFontTx/>
              <a:buChar char="-"/>
            </a:pPr>
            <a:r>
              <a:rPr lang="pl-PL" b="1" dirty="0">
                <a:sym typeface="Wingdings" panose="05000000000000000000" pitchFamily="2" charset="2"/>
              </a:rPr>
              <a:t>- Bo jest tańszy  </a:t>
            </a:r>
          </a:p>
          <a:p>
            <a:pPr marL="0" indent="0">
              <a:buNone/>
            </a:pPr>
            <a:r>
              <a:rPr lang="pl-PL" b="1" dirty="0">
                <a:sym typeface="Wingdings" panose="05000000000000000000" pitchFamily="2" charset="2"/>
              </a:rPr>
              <a:t>Krótka rozmowa z polskim biskupem: </a:t>
            </a:r>
          </a:p>
          <a:p>
            <a:pPr>
              <a:buFontTx/>
              <a:buChar char="-"/>
            </a:pPr>
            <a:r>
              <a:rPr lang="pl-PL" b="1" dirty="0">
                <a:sym typeface="Wingdings" panose="05000000000000000000" pitchFamily="2" charset="2"/>
              </a:rPr>
              <a:t>- Czy Twoja diecezja powiększa się ? Zapytał Jan Paweł II </a:t>
            </a:r>
          </a:p>
          <a:p>
            <a:pPr>
              <a:buFontTx/>
              <a:buChar char="-"/>
            </a:pPr>
            <a:r>
              <a:rPr lang="pl-PL" b="1" dirty="0">
                <a:sym typeface="Wingdings" panose="05000000000000000000" pitchFamily="2" charset="2"/>
              </a:rPr>
              <a:t>- Tak – odpowiedział duchowny. </a:t>
            </a:r>
          </a:p>
          <a:p>
            <a:pPr>
              <a:buFontTx/>
              <a:buChar char="-"/>
            </a:pPr>
            <a:r>
              <a:rPr lang="pl-PL" b="1" dirty="0">
                <a:sym typeface="Wingdings" panose="05000000000000000000" pitchFamily="2" charset="2"/>
              </a:rPr>
              <a:t>- Podobnie jak jej biskup – stwierdził papież, przyglądając się okrągłemu duchownemu  </a:t>
            </a:r>
          </a:p>
          <a:p>
            <a:pPr marL="0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434466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C00000"/>
                </a:solidFill>
              </a:rPr>
              <a:t>Papież KIBIC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l-PL" dirty="0"/>
              <a:t>Ulubionym klubem piłkarskim Jana Pawła II była Cracovia. Papież od piłkarzy dostał nawet koszulkę z numerem 1 i napisem Karol Wojtyła. Gdy ją odbierał powiedział jak prawdziwy kibic: „ Cracovia </a:t>
            </a:r>
            <a:r>
              <a:rPr lang="pl-PL" dirty="0" err="1"/>
              <a:t>pany</a:t>
            </a:r>
            <a:r>
              <a:rPr lang="pl-PL" dirty="0"/>
              <a:t> !”. Przy każdej okazji dopytywał się też: „Jak tam moja ukochana Cracovia?”.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l-PL" dirty="0"/>
              <a:t>Zagranicznym klubem piłkarskim, który bardzo lubił Jan Paweł II, była FC Barcelona. Był honorowym członkiem zespołu i co rok dostawał od piłkarzy karnet na mecze tego klubu. Po śmierci Jana Pawła II w roku 2005 krakowscy kibice chcieli uczcić papieża – sportowca. Doszli do wniosku, że  papież najbardziej cieszyłby się z pojednania zwolenników rywalizujących ze sobą klubów. Kibice Wisły i Cracovii wspólnie poszli pod krakowską kurię i przynieśli swoje klubowe szaliki. Razem zapalili świeczki. Niestety pojednanie nie trwało długo </a:t>
            </a:r>
            <a:r>
              <a:rPr lang="pl-PL" dirty="0">
                <a:sym typeface="Wingdings" panose="05000000000000000000" pitchFamily="2" charset="2"/>
              </a:rPr>
              <a:t> Kibice wrócili do bijatyk i obrażania się na stadionach – szkoda 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8199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C00000"/>
                </a:solidFill>
              </a:rPr>
              <a:t>KONIEC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b="1" dirty="0"/>
              <a:t>Radek Maliński 6F </a:t>
            </a:r>
          </a:p>
          <a:p>
            <a:pPr marL="0" indent="0" algn="ctr">
              <a:buNone/>
            </a:pPr>
            <a:r>
              <a:rPr lang="pl-PL" sz="2800" b="1" dirty="0"/>
              <a:t> </a:t>
            </a:r>
          </a:p>
          <a:p>
            <a:pPr marL="0" indent="0" algn="ctr">
              <a:buNone/>
            </a:pPr>
            <a:endParaRPr lang="pl-PL" sz="2800" b="1" dirty="0"/>
          </a:p>
          <a:p>
            <a:pPr marL="0" indent="0" algn="ctr">
              <a:buNone/>
            </a:pPr>
            <a:endParaRPr lang="pl-PL" sz="2800" b="1" dirty="0"/>
          </a:p>
          <a:p>
            <a:pPr marL="0" indent="0" algn="ctr">
              <a:buNone/>
            </a:pPr>
            <a:r>
              <a:rPr lang="pl-PL" sz="2800" b="1" dirty="0"/>
              <a:t>100 lat naszego ukochanego papieża </a:t>
            </a:r>
          </a:p>
          <a:p>
            <a:pPr marL="0" indent="0" algn="ctr">
              <a:buNone/>
            </a:pPr>
            <a:r>
              <a:rPr lang="pl-PL" sz="2800" b="1" dirty="0"/>
              <a:t>18.05.1920 rok - 18.05.2020 rok </a:t>
            </a:r>
          </a:p>
        </p:txBody>
      </p:sp>
    </p:spTree>
    <p:extLst>
      <p:ext uri="{BB962C8B-B14F-4D97-AF65-F5344CB8AC3E}">
        <p14:creationId xmlns:p14="http://schemas.microsoft.com/office/powerpoint/2010/main" val="81865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C00000"/>
                </a:solidFill>
              </a:rPr>
              <a:t>Droga do Świętości i nie tylko </a:t>
            </a: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92865" y="2789951"/>
            <a:ext cx="4545790" cy="360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223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09707"/>
            <a:ext cx="10515600" cy="1325563"/>
          </a:xfrm>
        </p:spPr>
        <p:txBody>
          <a:bodyPr/>
          <a:lstStyle/>
          <a:p>
            <a:pPr algn="ctr"/>
            <a:r>
              <a:rPr lang="pl-PL" b="1" dirty="0">
                <a:solidFill>
                  <a:srgbClr val="C00000"/>
                </a:solidFill>
              </a:rPr>
              <a:t>DZIECIŃSTWO I MŁODOŚĆ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Karol Wojtyła urodził się 18 maja 1920 roku w Wadowicach </a:t>
            </a:r>
          </a:p>
          <a:p>
            <a:r>
              <a:rPr lang="pl-PL" dirty="0"/>
              <a:t>Uważany był za bystre, utalentowane i wysportowane dziecko. Od najmłodszych lat nazywany był zdrobniale Lolkiem. Nawet gdy wybrano go na papieża przyjaciele z dzieciństwa nadal zwracali się do niego tym uroczym zdrobnieniem. </a:t>
            </a:r>
          </a:p>
          <a:p>
            <a:r>
              <a:rPr lang="pl-PL" dirty="0"/>
              <a:t>Jego lata dziecięce naznaczone były wielkimi tragediami rodzinnymi. W 1929 zmarła mu mama Emilia. Trzy lata po tym bolesnym dla dziecka wydarzeniu w 1932 r. umarł brat Edmund, z którym Karol był mocno zżyty. Wychowaniem młodego Karola zajął się ojciec. </a:t>
            </a:r>
          </a:p>
          <a:p>
            <a:r>
              <a:rPr lang="pl-PL" dirty="0"/>
              <a:t>Po zdaniu matury rozpoczął studia polonistyczne, koledzy na drzwiach jego pokoju zawiesili karteczkę z napisem </a:t>
            </a:r>
            <a:r>
              <a:rPr lang="pl-PL" b="1" dirty="0">
                <a:solidFill>
                  <a:srgbClr val="FF0000"/>
                </a:solidFill>
              </a:rPr>
              <a:t>„ Początkujący Święty” </a:t>
            </a:r>
          </a:p>
        </p:txBody>
      </p:sp>
    </p:spTree>
    <p:extLst>
      <p:ext uri="{BB962C8B-B14F-4D97-AF65-F5344CB8AC3E}">
        <p14:creationId xmlns:p14="http://schemas.microsoft.com/office/powerpoint/2010/main" val="1594749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973668"/>
            <a:ext cx="8761413" cy="706964"/>
          </a:xfrm>
        </p:spPr>
        <p:txBody>
          <a:bodyPr/>
          <a:lstStyle/>
          <a:p>
            <a:pPr algn="ctr"/>
            <a:r>
              <a:rPr lang="pl-PL" b="1" dirty="0">
                <a:solidFill>
                  <a:srgbClr val="C00000"/>
                </a:solidFill>
              </a:rPr>
              <a:t>Lolek chce zostać lotnikiem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pl-PL" dirty="0"/>
              <a:t>Gdy Lolek miał 7 lat, a było to w 1927 roku, Amerykanin Charles Lindbergh przeleciał samolotem nad ogromnym Oceanem Atlantyckim. Nikomu wcześniej się to nie udało. Cały świat mówił o tym wydarzeniu. Przyszłego papieża, czyli małego Lolka zapytano wtedy: - kim chcesz zostać ? - Będę lotnikiem, - a dlaczego nie księdzem ? – Bo Polak może być drugim </a:t>
            </a:r>
            <a:r>
              <a:rPr lang="pl-PL" dirty="0" err="1"/>
              <a:t>Lindberghiem</a:t>
            </a:r>
            <a:r>
              <a:rPr lang="pl-PL" dirty="0"/>
              <a:t>, ale nie może zostać papieżem wyjaśnił Lolek </a:t>
            </a:r>
            <a:r>
              <a:rPr lang="pl-PL" dirty="0">
                <a:sym typeface="Wingdings" panose="05000000000000000000" pitchFamily="2" charset="2"/>
              </a:rPr>
              <a:t> </a:t>
            </a:r>
            <a:endParaRPr lang="pl-PL" dirty="0"/>
          </a:p>
          <a:p>
            <a:pPr>
              <a:lnSpc>
                <a:spcPct val="200000"/>
              </a:lnSpc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9001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4953" y="973667"/>
            <a:ext cx="8889592" cy="993678"/>
          </a:xfrm>
        </p:spPr>
        <p:txBody>
          <a:bodyPr/>
          <a:lstStyle/>
          <a:p>
            <a:pPr algn="ctr"/>
            <a:r>
              <a:rPr lang="pl-PL" b="1" dirty="0">
                <a:solidFill>
                  <a:srgbClr val="C00000"/>
                </a:solidFill>
              </a:rPr>
              <a:t>WSPOMNIENIA ZE SZKOŁY</a:t>
            </a:r>
            <a:br>
              <a:rPr lang="pl-PL" b="1" dirty="0">
                <a:solidFill>
                  <a:srgbClr val="C00000"/>
                </a:solidFill>
              </a:rPr>
            </a:br>
            <a:r>
              <a:rPr lang="pl-PL" b="1" dirty="0">
                <a:solidFill>
                  <a:srgbClr val="C00000"/>
                </a:solidFill>
              </a:rPr>
              <a:t>- Lolek ćwiczy kaligrafię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pl-PL" dirty="0"/>
              <a:t>Lolek lubił szkołę i lubi l się uczyć </a:t>
            </a:r>
            <a:r>
              <a:rPr lang="pl-PL" dirty="0">
                <a:sym typeface="Wingdings" panose="05000000000000000000" pitchFamily="2" charset="2"/>
              </a:rPr>
              <a:t> Gdy miał 6 lat poszedł do szkoły powszechnej, czyli podstawowej. Szkoła wtedy była inna: nie było komputerów, chodziło się do szkoły w mundurkach albo w granatowych fartuchach. W drewnianych piórnikach były stalówki, które moczyło się w kałamarzu umieszczonym w dziurze wydrążonej w ławce. Uczniowie uczyli się kaligrafii – to niełatwa sztuka ładnego pisania. Wymagała od małych dzieci dużo cierpliwości i uwagi, trzeba było bardzo dużo ćwiczyć. Lolek nie miał kłopotu z ładnym pisaniem. To czego nauczył się w szkole powszechnej,  przydało mu się gdy został papieżem. Wszystkie dokumenty i pisma, były napisane i podpisane pięknym i równym pismem. Wystarczy spojrzeć na papieski podpis, by zobaczyć, że lekcji kaligrafii nie zapomniał 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604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C00000"/>
                </a:solidFill>
              </a:rPr>
              <a:t>WSPOMNIENIA gimnazjalnego katechety </a:t>
            </a:r>
            <a:r>
              <a:rPr lang="pl-PL" b="1" dirty="0">
                <a:solidFill>
                  <a:srgbClr val="C00000"/>
                </a:solidFill>
                <a:sym typeface="Wingdings" panose="05000000000000000000" pitchFamily="2" charset="2"/>
              </a:rPr>
              <a:t> </a:t>
            </a:r>
            <a:r>
              <a:rPr lang="pl-PL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132282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Edward </a:t>
            </a:r>
            <a:r>
              <a:rPr lang="pl-PL" dirty="0" err="1"/>
              <a:t>Zacher</a:t>
            </a:r>
            <a:r>
              <a:rPr lang="pl-PL" dirty="0"/>
              <a:t> wspominał: „ </a:t>
            </a:r>
            <a:r>
              <a:rPr lang="pl-PL" i="1" dirty="0"/>
              <a:t>Był 1938 rok. Do Wadowic przyjechał metropolita Adam Sapieha. Karol witał go w imieniu wszystkich uczniów. Napisał piękną przemowę, a jeszcze piękniej ją powiedział. Po ceremonii metropolita zapytał mnie o Karola: - A on co księdzem będzie ? – Niestety nie – odpowiedziałem. – Szkoda, szkoda. A dlaczego nie dopytywał kardynał. – Bo zakochał się w polonistyce. I już nawet wiersze pisze. Chce być aktorem – tłumaczyłem.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i="1" dirty="0"/>
              <a:t>- Szkoda, wielka szkoda – powtarzał Sapieha</a:t>
            </a:r>
            <a:r>
              <a:rPr lang="pl-PL" dirty="0"/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2992725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C00000"/>
                </a:solidFill>
              </a:rPr>
              <a:t>Karol - Papież z dalekiego kraju – rekordowy podróżnik !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half" idx="2"/>
          </p:nvPr>
        </p:nvSpPr>
        <p:spPr>
          <a:xfrm>
            <a:off x="1154954" y="3352800"/>
            <a:ext cx="8825659" cy="26670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l-PL" dirty="0">
                <a:solidFill>
                  <a:schemeClr val="tx1"/>
                </a:solidFill>
              </a:rPr>
              <a:t>Jan Paweł II nie był papieżem takim jak jego poprzednicy. Wcześniej żaden papież nie podróżował tak daleko. Obliczono nawet, że w podróży spędził </a:t>
            </a:r>
            <a:r>
              <a:rPr lang="pl-PL" b="1" dirty="0">
                <a:solidFill>
                  <a:schemeClr val="tx1"/>
                </a:solidFill>
              </a:rPr>
              <a:t>500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b="1" dirty="0">
                <a:solidFill>
                  <a:schemeClr val="tx1"/>
                </a:solidFill>
              </a:rPr>
              <a:t>dni</a:t>
            </a:r>
            <a:r>
              <a:rPr lang="pl-PL" dirty="0">
                <a:solidFill>
                  <a:schemeClr val="tx1"/>
                </a:solidFill>
              </a:rPr>
              <a:t>, odwiedził ponad </a:t>
            </a:r>
            <a:r>
              <a:rPr lang="pl-PL" b="1" dirty="0">
                <a:solidFill>
                  <a:schemeClr val="tx1"/>
                </a:solidFill>
              </a:rPr>
              <a:t>900</a:t>
            </a:r>
            <a:r>
              <a:rPr lang="pl-PL" dirty="0">
                <a:solidFill>
                  <a:schemeClr val="tx1"/>
                </a:solidFill>
              </a:rPr>
              <a:t> miejscowości w </a:t>
            </a:r>
            <a:r>
              <a:rPr lang="pl-PL" b="1" dirty="0">
                <a:solidFill>
                  <a:schemeClr val="tx1"/>
                </a:solidFill>
              </a:rPr>
              <a:t>132 krajach. </a:t>
            </a:r>
            <a:r>
              <a:rPr lang="pl-PL" dirty="0">
                <a:solidFill>
                  <a:schemeClr val="tx1"/>
                </a:solidFill>
              </a:rPr>
              <a:t>Pielgrzymując, przemierzył </a:t>
            </a:r>
            <a:r>
              <a:rPr lang="pl-PL" b="1" dirty="0">
                <a:solidFill>
                  <a:schemeClr val="tx1"/>
                </a:solidFill>
              </a:rPr>
              <a:t>ponad milion kilometrów. </a:t>
            </a:r>
            <a:r>
              <a:rPr lang="pl-PL" dirty="0">
                <a:solidFill>
                  <a:schemeClr val="tx1"/>
                </a:solidFill>
              </a:rPr>
              <a:t>To bardzo dużo. Trzy razy więcej niż odległość z Ziemi do Księżyca. </a:t>
            </a:r>
          </a:p>
        </p:txBody>
      </p:sp>
    </p:spTree>
    <p:extLst>
      <p:ext uri="{BB962C8B-B14F-4D97-AF65-F5344CB8AC3E}">
        <p14:creationId xmlns:p14="http://schemas.microsoft.com/office/powerpoint/2010/main" val="3579684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C00000"/>
                </a:solidFill>
              </a:rPr>
              <a:t>Nie ma jak w domu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Po raz pierwszy Jan Paweł II odwiedził swój kraj w 1979 roku. To była ważna pielgrzymka. Papież powiedział wtedy: „Niech zstąpi Duch Twój i odnowi oblicze ziemi … Tej ziemi!” 1 Noc na Franciszkańskiej 3 i spotkanie z młodzieżą. </a:t>
            </a:r>
          </a:p>
          <a:p>
            <a:pPr marL="0" indent="0">
              <a:buNone/>
            </a:pPr>
            <a:r>
              <a:rPr lang="pl-PL" dirty="0"/>
              <a:t>- Kto tak hałasuje ? Zapytał Jan Paweł II – Nie słyszałem takiego hałasu od Meksyku, gdzie krzyczeli El Papa. </a:t>
            </a:r>
          </a:p>
          <a:p>
            <a:pPr marL="0" indent="0">
              <a:buNone/>
            </a:pPr>
            <a:r>
              <a:rPr lang="pl-PL" dirty="0"/>
              <a:t>- El Papa, sto lat ! Przemów ! Krzyczeli młodzi ludzie. </a:t>
            </a:r>
          </a:p>
          <a:p>
            <a:pPr marL="0" indent="0">
              <a:buNone/>
            </a:pPr>
            <a:r>
              <a:rPr lang="pl-PL" dirty="0"/>
              <a:t>- Przemówienia nie będzie, bo papieża boli gardło – żartował Jan Paweł II Żeby łatwiej było rozmawiać papież wskoczył na parapet. </a:t>
            </a:r>
          </a:p>
          <a:p>
            <a:pPr marL="0" indent="0">
              <a:buNone/>
            </a:pPr>
            <a:r>
              <a:rPr lang="pl-PL" dirty="0"/>
              <a:t>- Trudno być papieżem w Rzymie. Ale w Krakowie byłoby jeszcze gorzej, bo musiałbym cały czas stać przy oknie i nie miałbym czasu ani spać, ani myśleć – przekomarzał się Ojciec Święty.</a:t>
            </a:r>
          </a:p>
          <a:p>
            <a:pPr marL="0" indent="0">
              <a:lnSpc>
                <a:spcPct val="200000"/>
              </a:lnSpc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6363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C00000"/>
                </a:solidFill>
              </a:rPr>
              <a:t>27 października 1986 rok poniedziałek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pl-PL" dirty="0"/>
              <a:t>Do Asyżu na międzynarodowe 1 takie spotkanie różnych religii, zorganizowane przez papieża,  przyjechało ponad 50 delegacji. Wszyscy mieli na sobie stroje rytualne albo narodowe. Papież zasiadł między prawosławnymi, protestantami, żydami, </a:t>
            </a:r>
            <a:r>
              <a:rPr lang="pl-PL" dirty="0" err="1"/>
              <a:t>bahaistami</a:t>
            </a:r>
            <a:r>
              <a:rPr lang="pl-PL" dirty="0"/>
              <a:t>, buddystami, </a:t>
            </a:r>
            <a:r>
              <a:rPr lang="pl-PL" dirty="0" err="1"/>
              <a:t>ihinduistami</a:t>
            </a:r>
            <a:r>
              <a:rPr lang="pl-PL" dirty="0"/>
              <a:t>, </a:t>
            </a:r>
            <a:r>
              <a:rPr lang="pl-PL" dirty="0" err="1"/>
              <a:t>dżinistami</a:t>
            </a:r>
            <a:r>
              <a:rPr lang="pl-PL" dirty="0"/>
              <a:t> i </a:t>
            </a:r>
            <a:r>
              <a:rPr lang="pl-PL" dirty="0" err="1"/>
              <a:t>sziintoistami</a:t>
            </a:r>
            <a:r>
              <a:rPr lang="pl-PL" dirty="0"/>
              <a:t>. Obok siebie usiedli wielki rabin Rzymu, Dalajlama, metropolita Kijowa, imam z Arabii Saudyjskiej, indyjscy wodzowie i wszyscy zgodnie z indyjskim zwyczajem – wypalili wspólnie fajkę pokoju. Kronikarze odnotowali, ze tego dnia niemal na całym świecie przerwano działania wojenne. </a:t>
            </a:r>
          </a:p>
        </p:txBody>
      </p:sp>
    </p:spTree>
    <p:extLst>
      <p:ext uri="{BB962C8B-B14F-4D97-AF65-F5344CB8AC3E}">
        <p14:creationId xmlns:p14="http://schemas.microsoft.com/office/powerpoint/2010/main" val="27709374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 (sala konferencyjna)">
  <a:themeElements>
    <a:clrScheme name="Jon (sala konferencyjna)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Jon (sala konferencyjna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 (sala konferencyjna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165</TotalTime>
  <Words>1108</Words>
  <Application>Microsoft Office PowerPoint</Application>
  <PresentationFormat>Panoramiczny</PresentationFormat>
  <Paragraphs>55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Jon (sala konferencyjna)</vt:lpstr>
      <vt:lpstr>Św. Jan Paweł II </vt:lpstr>
      <vt:lpstr>Droga do Świętości i nie tylko </vt:lpstr>
      <vt:lpstr>DZIECIŃSTWO I MŁODOŚĆ </vt:lpstr>
      <vt:lpstr>Lolek chce zostać lotnikiem </vt:lpstr>
      <vt:lpstr>WSPOMNIENIA ZE SZKOŁY - Lolek ćwiczy kaligrafię </vt:lpstr>
      <vt:lpstr>WSPOMNIENIA gimnazjalnego katechety   </vt:lpstr>
      <vt:lpstr>Karol - Papież z dalekiego kraju – rekordowy podróżnik !</vt:lpstr>
      <vt:lpstr>Nie ma jak w domu </vt:lpstr>
      <vt:lpstr>27 października 1986 rok poniedziałek </vt:lpstr>
      <vt:lpstr>Papież zwalnia z lekcji   </vt:lpstr>
      <vt:lpstr>Papież żartowniś  </vt:lpstr>
      <vt:lpstr>Papież KIBIC</vt:lpstr>
      <vt:lpstr>KONIEC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 lat Jan Paweł II</dc:title>
  <dc:creator>Radek</dc:creator>
  <cp:lastModifiedBy>Iwona Mróz</cp:lastModifiedBy>
  <cp:revision>22</cp:revision>
  <dcterms:created xsi:type="dcterms:W3CDTF">2019-11-17T10:46:33Z</dcterms:created>
  <dcterms:modified xsi:type="dcterms:W3CDTF">2020-05-25T11:32:24Z</dcterms:modified>
</cp:coreProperties>
</file>