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7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280" cy="11064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280" cy="11064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280" cy="11064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pl-PL" sz="4400" spc="-1" strike="noStrike">
                <a:solidFill>
                  <a:srgbClr val="000000"/>
                </a:solidFill>
                <a:latin typeface="Arial"/>
              </a:rPr>
              <a:t>Kliknij, aby edytować format tekstu tytułu</a:t>
            </a: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000000"/>
                </a:solidFill>
                <a:latin typeface="Arial"/>
              </a:rPr>
              <a:t>Kliknij, aby edytować format tekstu konspektu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Drugi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Trzeci poziom konspektu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Czwarty poziom konspektu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Kliknij, aby edytować format tekstu tytułu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000000"/>
                </a:solidFill>
                <a:latin typeface="Arial"/>
              </a:rPr>
              <a:t>Kliknij, aby edytować format tekstu konspektu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Drugi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Trzeci poziom konspektu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Czwarty poziom konspektu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pl-PL" sz="4400" spc="-1" strike="noStrike">
                <a:solidFill>
                  <a:srgbClr val="000000"/>
                </a:solidFill>
                <a:latin typeface="Arial"/>
              </a:rPr>
              <a:t>Kliknij, aby edytować format tekstu tytułu</a:t>
            </a: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000000"/>
                </a:solidFill>
                <a:latin typeface="Arial"/>
              </a:rPr>
              <a:t>Kliknij, aby edytować format tekstu konspektu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solidFill>
                  <a:srgbClr val="000000"/>
                </a:solidFill>
                <a:latin typeface="Arial"/>
              </a:rPr>
              <a:t>Drugi poziom konspektu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000000"/>
                </a:solidFill>
                <a:latin typeface="Arial"/>
              </a:rPr>
              <a:t>Trzeci poziom konspektu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solidFill>
                  <a:srgbClr val="000000"/>
                </a:solidFill>
                <a:latin typeface="Arial"/>
              </a:rPr>
              <a:t>Czwarty poziom konspektu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000000"/>
                </a:solidFill>
                <a:latin typeface="Arial"/>
              </a:rPr>
              <a:t>Piąty poziom konspektu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000000"/>
                </a:solidFill>
                <a:latin typeface="Arial"/>
              </a:rPr>
              <a:t>Szósty poziom konspektu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000000"/>
                </a:solidFill>
                <a:latin typeface="Arial"/>
              </a:rPr>
              <a:t>Siódmy poziom konspektu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000000"/>
                </a:solidFill>
                <a:latin typeface="Arial"/>
              </a:rPr>
              <a:t>Kliknij, aby edytować format tekstu konspektu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solidFill>
                  <a:srgbClr val="000000"/>
                </a:solidFill>
                <a:latin typeface="Arial"/>
              </a:rPr>
              <a:t>Drugi poziom konspektu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000000"/>
                </a:solidFill>
                <a:latin typeface="Arial"/>
              </a:rPr>
              <a:t>Trzeci poziom konspektu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solidFill>
                  <a:srgbClr val="000000"/>
                </a:solidFill>
                <a:latin typeface="Arial"/>
              </a:rPr>
              <a:t>Czwarty poziom konspektu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000000"/>
                </a:solidFill>
                <a:latin typeface="Arial"/>
              </a:rPr>
              <a:t>Piąty poziom konspektu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000000"/>
                </a:solidFill>
                <a:latin typeface="Arial"/>
              </a:rPr>
              <a:t>Szósty poziom konspektu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000000"/>
                </a:solidFill>
                <a:latin typeface="Arial"/>
              </a:rPr>
              <a:t>Siódmy poziom konspektu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28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image" Target="../media/image10.jpeg"/><Relationship Id="rId6" Type="http://schemas.openxmlformats.org/officeDocument/2006/relationships/image" Target="../media/image11.jpeg"/><Relationship Id="rId7" Type="http://schemas.openxmlformats.org/officeDocument/2006/relationships/slideLayout" Target="../slideLayouts/slideLayout28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28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1231560" y="110160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/>
          </a:bodyPr>
          <a:p>
            <a:pPr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pl-PL" sz="6000" spc="-1" strike="noStrike">
                <a:solidFill>
                  <a:srgbClr val="ffffff"/>
                </a:solidFill>
                <a:latin typeface="Calibri"/>
                <a:ea typeface="Calibri"/>
              </a:rPr>
              <a:t>Jan Brzechwa</a:t>
            </a:r>
            <a:endParaRPr b="0" lang="pl-PL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subTitle"/>
          </p:nvPr>
        </p:nvSpPr>
        <p:spPr>
          <a:xfrm>
            <a:off x="4206600" y="3602160"/>
            <a:ext cx="6460560" cy="165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pl-PL" sz="2400" spc="-1" strike="noStrike">
                <a:solidFill>
                  <a:srgbClr val="ffffff"/>
                </a:solidFill>
                <a:latin typeface="Arial"/>
                <a:ea typeface="Arial"/>
              </a:rPr>
              <a:t>Polski poeta i adwokat</a:t>
            </a:r>
            <a:endParaRPr b="0" lang="pl-PL" sz="24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pl-PL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" dur="5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" dur="500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" dur="500"/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90;p2"/>
          <p:cNvSpPr/>
          <p:nvPr/>
        </p:nvSpPr>
        <p:spPr>
          <a:xfrm>
            <a:off x="0" y="0"/>
            <a:ext cx="12188160" cy="685728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8" name="Google Shape;91;p2"/>
          <p:cNvSpPr/>
          <p:nvPr/>
        </p:nvSpPr>
        <p:spPr>
          <a:xfrm>
            <a:off x="-206640" y="-148680"/>
            <a:ext cx="12535920" cy="7055640"/>
          </a:xfrm>
          <a:prstGeom prst="rect">
            <a:avLst/>
          </a:prstGeom>
          <a:solidFill>
            <a:srgbClr val="aeabab"/>
          </a:solidFill>
          <a:ln w="12700">
            <a:solidFill>
              <a:srgbClr val="1c3052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9" name="Google Shape;92;p2"/>
          <p:cNvSpPr/>
          <p:nvPr/>
        </p:nvSpPr>
        <p:spPr>
          <a:xfrm flipH="1">
            <a:off x="-720" y="0"/>
            <a:ext cx="5961960" cy="6857280"/>
          </a:xfrm>
          <a:custGeom>
            <a:avLst/>
            <a:gdLst/>
            <a:ah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lt2">
              <a:alpha val="5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838080" y="643320"/>
            <a:ext cx="3887640" cy="179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  <a:ea typeface="Calibri"/>
              </a:rPr>
              <a:t>Jan Brzechwa</a:t>
            </a: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838080" y="2623320"/>
            <a:ext cx="4594680" cy="3552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  <a:ea typeface="Calibri"/>
              </a:rPr>
              <a:t>Jan Brzechwa </a:t>
            </a:r>
            <a:br/>
            <a:r>
              <a:rPr b="0" lang="pl-PL" sz="2000" spc="-1" strike="noStrike">
                <a:solidFill>
                  <a:srgbClr val="000000"/>
                </a:solidFill>
                <a:latin typeface="Calibri"/>
                <a:ea typeface="Calibri"/>
              </a:rPr>
              <a:t>(Jan Wiktor Lesman) urodził się </a:t>
            </a:r>
            <a:br/>
            <a:r>
              <a:rPr b="0" lang="pl-PL" sz="2000" spc="-1" strike="noStrike">
                <a:solidFill>
                  <a:srgbClr val="000000"/>
                </a:solidFill>
                <a:latin typeface="Calibri"/>
                <a:ea typeface="Calibri"/>
              </a:rPr>
              <a:t>w roku 1898, zmarł zaś w roku 1966. </a:t>
            </a:r>
            <a:br/>
            <a:r>
              <a:rPr b="0" lang="pl-PL" sz="2000" spc="-1" strike="noStrike">
                <a:solidFill>
                  <a:srgbClr val="000000"/>
                </a:solidFill>
                <a:latin typeface="Calibri"/>
                <a:ea typeface="Calibri"/>
              </a:rPr>
              <a:t>Był polskim poetą, znanym przede </a:t>
            </a:r>
            <a:br/>
            <a:r>
              <a:rPr b="0" lang="pl-PL" sz="2000" spc="-1" strike="noStrike">
                <a:solidFill>
                  <a:srgbClr val="000000"/>
                </a:solidFill>
                <a:latin typeface="Calibri"/>
                <a:ea typeface="Calibri"/>
              </a:rPr>
              <a:t>wszystkim jako autor bajek i wierszy </a:t>
            </a:r>
            <a:br/>
            <a:r>
              <a:rPr b="0" lang="pl-PL" sz="2000" spc="-1" strike="noStrike">
                <a:solidFill>
                  <a:srgbClr val="000000"/>
                </a:solidFill>
                <a:latin typeface="Calibri"/>
                <a:ea typeface="Calibri"/>
              </a:rPr>
              <a:t>dla najmłodszych czytelników. Tworzył </a:t>
            </a:r>
            <a:br/>
            <a:r>
              <a:rPr b="0" lang="pl-PL" sz="2000" spc="-1" strike="noStrike">
                <a:solidFill>
                  <a:srgbClr val="000000"/>
                </a:solidFill>
                <a:latin typeface="Calibri"/>
                <a:ea typeface="Calibri"/>
              </a:rPr>
              <a:t>również satyryczne teksty dla dorosłychodbiorców oraz tłumaczył literaturę </a:t>
            </a:r>
            <a:br/>
            <a:r>
              <a:rPr b="0" lang="pl-PL" sz="2000" spc="-1" strike="noStrike">
                <a:solidFill>
                  <a:srgbClr val="000000"/>
                </a:solidFill>
                <a:latin typeface="Calibri"/>
                <a:ea typeface="Calibri"/>
              </a:rPr>
              <a:t>rosyjską (Majakowski, Puszkin, Jesienin).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2" name="Google Shape;95;p2" descr="Pół wieku temu zmarł Jan Brzechwa | dzieje.pl - Historia Polski"/>
          <p:cNvPicPr/>
          <p:nvPr/>
        </p:nvPicPr>
        <p:blipFill>
          <a:blip r:embed="rId1"/>
          <a:stretch/>
        </p:blipFill>
        <p:spPr>
          <a:xfrm>
            <a:off x="6303600" y="1709280"/>
            <a:ext cx="5430600" cy="3639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23" dur="indefinite" restart="never" nodeType="tmRoot">
          <p:childTnLst>
            <p:seq>
              <p:cTn id="24" dur="indefinite" nodeType="mainSeq">
                <p:childTnLst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9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00;p3"/>
          <p:cNvSpPr/>
          <p:nvPr/>
        </p:nvSpPr>
        <p:spPr>
          <a:xfrm>
            <a:off x="-177480" y="0"/>
            <a:ext cx="13366440" cy="7683840"/>
          </a:xfrm>
          <a:prstGeom prst="rect">
            <a:avLst/>
          </a:prstGeom>
          <a:solidFill>
            <a:srgbClr val="7b7b7b"/>
          </a:solidFill>
          <a:ln w="12700">
            <a:solidFill>
              <a:srgbClr val="1c3052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838080" y="360000"/>
            <a:ext cx="3661920" cy="134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 fontScale="74000"/>
          </a:bodyPr>
          <a:p>
            <a:pPr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  <a:ea typeface="Calibri"/>
              </a:rPr>
              <a:t>Twórczość</a:t>
            </a: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buNone/>
              <a:tabLst>
                <a:tab algn="l" pos="0"/>
              </a:tabLst>
            </a:pPr>
            <a:br/>
            <a:endParaRPr b="0" lang="pl-PL" sz="4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buNone/>
              <a:tabLst>
                <a:tab algn="l" pos="0"/>
              </a:tabLst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80760" cy="435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  <a:ea typeface="Calibri"/>
              </a:rPr>
              <a:t>Jeszcze jako nastolatek zadebiutował w 1915, kiedy to opublikował swoje pierwsze wiersze w piotrogrodzkim „Sztandarze” oraz w kijowskich „Kłosach Ukraińskich”. Nie wiązał jednak wówczas swej przyszłości z karierą pisarską – chciał zostać prawnikiem.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  <a:ea typeface="Calibri"/>
              </a:rPr>
              <a:t>W 1926 ogłosił tom poezji </a:t>
            </a:r>
            <a:r>
              <a:rPr b="0" i="1" lang="pl-PL" sz="2000" spc="-1" strike="noStrike">
                <a:solidFill>
                  <a:srgbClr val="000000"/>
                </a:solidFill>
                <a:latin typeface="Calibri"/>
                <a:ea typeface="Calibri"/>
              </a:rPr>
              <a:t>Oblicza zmyślone</a:t>
            </a:r>
            <a:r>
              <a:rPr b="0" lang="pl-PL" sz="2000" spc="-1" strike="noStrike">
                <a:solidFill>
                  <a:srgbClr val="000000"/>
                </a:solidFill>
                <a:latin typeface="Calibri"/>
                <a:ea typeface="Calibri"/>
              </a:rPr>
              <a:t>. Pierwszy tomik wierszy dla dzieci – </a:t>
            </a:r>
            <a:r>
              <a:rPr b="0" i="1" lang="pl-PL" sz="2000" spc="-1" strike="noStrike">
                <a:solidFill>
                  <a:srgbClr val="000000"/>
                </a:solidFill>
                <a:latin typeface="Calibri"/>
                <a:ea typeface="Calibri"/>
              </a:rPr>
              <a:t>Tańcowała igła z nitką</a:t>
            </a:r>
            <a:r>
              <a:rPr b="0" lang="pl-PL" sz="2000" spc="-1" strike="noStrike">
                <a:solidFill>
                  <a:srgbClr val="000000"/>
                </a:solidFill>
                <a:latin typeface="Calibri"/>
                <a:ea typeface="Calibri"/>
              </a:rPr>
              <a:t> wydano w 1938 (w tym tomiku znalazły się takie popularne do dziś wiersze, jak: </a:t>
            </a:r>
            <a:r>
              <a:rPr b="0" i="1" lang="pl-PL" sz="2000" spc="-1" strike="noStrike">
                <a:solidFill>
                  <a:srgbClr val="000000"/>
                </a:solidFill>
                <a:latin typeface="Calibri"/>
                <a:ea typeface="Calibri"/>
              </a:rPr>
              <a:t>Pomidor</a:t>
            </a:r>
            <a:r>
              <a:rPr b="0" lang="pl-PL" sz="2000" spc="-1" strike="noStrike">
                <a:solidFill>
                  <a:srgbClr val="000000"/>
                </a:solidFill>
                <a:latin typeface="Calibri"/>
                <a:ea typeface="Calibri"/>
              </a:rPr>
              <a:t>, </a:t>
            </a:r>
            <a:r>
              <a:rPr b="0" i="1" lang="pl-PL" sz="2000" spc="-1" strike="noStrike">
                <a:solidFill>
                  <a:srgbClr val="000000"/>
                </a:solidFill>
                <a:latin typeface="Calibri"/>
                <a:ea typeface="Calibri"/>
              </a:rPr>
              <a:t>Żuraw i czapla</a:t>
            </a:r>
            <a:r>
              <a:rPr b="0" lang="pl-PL" sz="2000" spc="-1" strike="noStrike">
                <a:solidFill>
                  <a:srgbClr val="000000"/>
                </a:solidFill>
                <a:latin typeface="Calibri"/>
                <a:ea typeface="Calibri"/>
              </a:rPr>
              <a:t>, czy też </a:t>
            </a:r>
            <a:r>
              <a:rPr b="0" i="1" lang="pl-PL" sz="2000" spc="-1" strike="noStrike">
                <a:solidFill>
                  <a:srgbClr val="000000"/>
                </a:solidFill>
                <a:latin typeface="Calibri"/>
                <a:ea typeface="Calibri"/>
              </a:rPr>
              <a:t>Na straganie</a:t>
            </a:r>
            <a:r>
              <a:rPr b="0" lang="pl-PL" sz="2000" spc="-1" strike="noStrike">
                <a:solidFill>
                  <a:srgbClr val="000000"/>
                </a:solidFill>
                <a:latin typeface="Calibri"/>
                <a:ea typeface="Calibri"/>
              </a:rPr>
              <a:t>). Rok po wydaniu pierwszego tomu </a:t>
            </a:r>
            <a:br/>
            <a:r>
              <a:rPr b="0" lang="pl-PL" sz="2000" spc="-1" strike="noStrike">
                <a:solidFill>
                  <a:srgbClr val="000000"/>
                </a:solidFill>
                <a:latin typeface="Calibri"/>
                <a:ea typeface="Calibri"/>
              </a:rPr>
              <a:t>z wierszami dla dzieci, w 1939 wydano tom </a:t>
            </a:r>
            <a:r>
              <a:rPr b="0" i="1" lang="pl-PL" sz="2000" spc="-1" strike="noStrike">
                <a:solidFill>
                  <a:srgbClr val="000000"/>
                </a:solidFill>
                <a:latin typeface="Calibri"/>
                <a:ea typeface="Calibri"/>
              </a:rPr>
              <a:t>Kaczka Dziwaczka</a:t>
            </a:r>
            <a:r>
              <a:rPr b="0" lang="pl-PL" sz="2000" spc="-1" strike="noStrike">
                <a:solidFill>
                  <a:srgbClr val="000000"/>
                </a:solidFill>
                <a:latin typeface="Calibri"/>
                <a:ea typeface="Calibri"/>
              </a:rPr>
              <a:t> (m.in. wiersze: </a:t>
            </a:r>
            <a:r>
              <a:rPr b="0" i="1" lang="pl-PL" sz="2000" spc="-1" strike="noStrike">
                <a:solidFill>
                  <a:srgbClr val="000000"/>
                </a:solidFill>
                <a:latin typeface="Calibri"/>
                <a:ea typeface="Calibri"/>
              </a:rPr>
              <a:t>Znaki przestankowe</a:t>
            </a:r>
            <a:r>
              <a:rPr b="0" lang="pl-PL" sz="2000" spc="-1" strike="noStrike">
                <a:solidFill>
                  <a:srgbClr val="000000"/>
                </a:solidFill>
                <a:latin typeface="Calibri"/>
                <a:ea typeface="Calibri"/>
              </a:rPr>
              <a:t> i </a:t>
            </a:r>
            <a:r>
              <a:rPr b="0" i="1" lang="pl-PL" sz="2000" spc="-1" strike="noStrike">
                <a:solidFill>
                  <a:srgbClr val="000000"/>
                </a:solidFill>
                <a:latin typeface="Calibri"/>
                <a:ea typeface="Calibri"/>
              </a:rPr>
              <a:t>Sójka</a:t>
            </a:r>
            <a:r>
              <a:rPr b="0" lang="pl-PL" sz="2000" spc="-1" strike="noStrike">
                <a:solidFill>
                  <a:srgbClr val="000000"/>
                </a:solidFill>
                <a:latin typeface="Calibri"/>
                <a:ea typeface="Calibri"/>
              </a:rPr>
              <a:t>).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6" name="Google Shape;103;p3" descr="BRZECHWA - OBLICZA ZMYŚLONE wyd. 1926 Debiut książkowy Poety."/>
          <p:cNvPicPr/>
          <p:nvPr/>
        </p:nvPicPr>
        <p:blipFill>
          <a:blip r:embed="rId1"/>
          <a:stretch/>
        </p:blipFill>
        <p:spPr>
          <a:xfrm>
            <a:off x="7039080" y="4124520"/>
            <a:ext cx="2775960" cy="2994480"/>
          </a:xfrm>
          <a:prstGeom prst="rect">
            <a:avLst/>
          </a:prstGeom>
          <a:ln w="0">
            <a:noFill/>
          </a:ln>
        </p:spPr>
      </p:pic>
      <p:pic>
        <p:nvPicPr>
          <p:cNvPr id="127" name="Google Shape;104;p3" descr="Jan Brzechwa - Życie i twórczość | Artysta | Culture.pl"/>
          <p:cNvPicPr/>
          <p:nvPr/>
        </p:nvPicPr>
        <p:blipFill>
          <a:blip r:embed="rId2"/>
          <a:stretch/>
        </p:blipFill>
        <p:spPr>
          <a:xfrm>
            <a:off x="9357840" y="583200"/>
            <a:ext cx="2451240" cy="341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0" dur="indefinite" restart="never" nodeType="tmRoot">
          <p:childTnLst>
            <p:seq>
              <p:cTn id="41" dur="indefinite" nodeType="mainSeq">
                <p:childTnLst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1" dur="5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6" dur="5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09;p4"/>
          <p:cNvSpPr/>
          <p:nvPr/>
        </p:nvSpPr>
        <p:spPr>
          <a:xfrm>
            <a:off x="-612720" y="-20520"/>
            <a:ext cx="12807000" cy="6878160"/>
          </a:xfrm>
          <a:prstGeom prst="rect">
            <a:avLst/>
          </a:prstGeom>
          <a:solidFill>
            <a:srgbClr val="7a2d2d"/>
          </a:solidFill>
          <a:ln w="12700">
            <a:solidFill>
              <a:srgbClr val="1c3052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765000" y="105408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/>
          </a:bodyPr>
          <a:p>
            <a:pPr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pl-PL" sz="4400" spc="-1" strike="noStrike">
                <a:solidFill>
                  <a:srgbClr val="ffffff"/>
                </a:solidFill>
                <a:latin typeface="Calibri"/>
                <a:ea typeface="Calibri"/>
              </a:rPr>
              <a:t>Odznaczenia</a:t>
            </a: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buNone/>
              <a:tabLst>
                <a:tab algn="l" pos="0"/>
              </a:tabLst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buNone/>
              <a:tabLst>
                <a:tab algn="l" pos="0"/>
              </a:tabLst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80760" cy="435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1" lang="pl-PL" sz="2400" spc="-1" strike="noStrike">
                <a:solidFill>
                  <a:srgbClr val="ffffff"/>
                </a:solidFill>
                <a:latin typeface="Calibri"/>
                <a:ea typeface="Calibri"/>
              </a:rPr>
              <a:t>1953 – Krzyż Oficerski Orderu Odrodzenia Polski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1" lang="pl-PL" sz="2400" spc="-1" strike="noStrike">
                <a:solidFill>
                  <a:srgbClr val="ffffff"/>
                </a:solidFill>
                <a:latin typeface="Calibri"/>
                <a:ea typeface="Calibri"/>
              </a:rPr>
              <a:t>1955 – Medal 10-lecia Polski Ludowej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1" lang="pl-PL" sz="2400" spc="-1" strike="noStrike">
                <a:solidFill>
                  <a:srgbClr val="ffffff"/>
                </a:solidFill>
                <a:latin typeface="Calibri"/>
                <a:ea typeface="Calibri"/>
              </a:rPr>
              <a:t>1964 – Order Sztandaru Pracy I klasy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1" lang="pl-PL" sz="2400" spc="-1" strike="noStrike">
                <a:solidFill>
                  <a:srgbClr val="ffffff"/>
                </a:solidFill>
                <a:latin typeface="Calibri"/>
                <a:ea typeface="Calibri"/>
              </a:rPr>
              <a:t>1965 – Złota odznaka honorowa „Za Zasługi dla Warszawy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1" name="Google Shape;112;p4" descr="Awers"/>
          <p:cNvPicPr/>
          <p:nvPr/>
        </p:nvPicPr>
        <p:blipFill>
          <a:blip r:embed="rId1"/>
          <a:stretch/>
        </p:blipFill>
        <p:spPr>
          <a:xfrm>
            <a:off x="7408440" y="1337760"/>
            <a:ext cx="2604240" cy="4344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67" dur="indefinite" restart="never" nodeType="tmRoot">
          <p:childTnLst>
            <p:seq>
              <p:cTn id="68" dur="indefinite" nodeType="mainSeq">
                <p:childTnLst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3" dur="5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8" dur="500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3" dur="500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8" dur="500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3" dur="500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17;p5"/>
          <p:cNvSpPr/>
          <p:nvPr/>
        </p:nvSpPr>
        <p:spPr>
          <a:xfrm>
            <a:off x="-790920" y="-400320"/>
            <a:ext cx="13108320" cy="7864560"/>
          </a:xfrm>
          <a:prstGeom prst="rect">
            <a:avLst/>
          </a:prstGeom>
          <a:solidFill>
            <a:srgbClr val="8296b0"/>
          </a:solidFill>
          <a:ln w="12700">
            <a:solidFill>
              <a:srgbClr val="1c3052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3886200" y="106920"/>
            <a:ext cx="7570080" cy="133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/>
          </a:bodyPr>
          <a:p>
            <a:pPr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pl-PL" sz="5400" spc="-1" strike="noStrike">
                <a:solidFill>
                  <a:srgbClr val="ffffff"/>
                </a:solidFill>
                <a:latin typeface="Calibri"/>
                <a:ea typeface="Calibri"/>
              </a:rPr>
              <a:t>      </a:t>
            </a:r>
            <a:r>
              <a:rPr b="1" lang="pl-PL" sz="5400" spc="-1" strike="noStrike">
                <a:solidFill>
                  <a:srgbClr val="ffffff"/>
                </a:solidFill>
                <a:latin typeface="Calibri"/>
                <a:ea typeface="Calibri"/>
              </a:rPr>
              <a:t>Książki</a:t>
            </a:r>
            <a:endParaRPr b="0" lang="pl-PL" sz="5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4" name="Google Shape;119;p5" descr="Leń - Brzechwa Jan | Książka w Empik"/>
          <p:cNvPicPr/>
          <p:nvPr/>
        </p:nvPicPr>
        <p:blipFill>
          <a:blip r:embed="rId1"/>
          <a:stretch/>
        </p:blipFill>
        <p:spPr>
          <a:xfrm>
            <a:off x="1177920" y="1267920"/>
            <a:ext cx="2951280" cy="2779920"/>
          </a:xfrm>
          <a:prstGeom prst="rect">
            <a:avLst/>
          </a:prstGeom>
          <a:ln w="0">
            <a:noFill/>
          </a:ln>
        </p:spPr>
      </p:pic>
      <p:pic>
        <p:nvPicPr>
          <p:cNvPr id="135" name="Google Shape;120;p5" descr="Żaba : Brzechwa, Jan: Amazon.pl: Książki"/>
          <p:cNvPicPr/>
          <p:nvPr/>
        </p:nvPicPr>
        <p:blipFill>
          <a:blip r:embed="rId2"/>
          <a:stretch/>
        </p:blipFill>
        <p:spPr>
          <a:xfrm>
            <a:off x="3885120" y="4095720"/>
            <a:ext cx="3103560" cy="2902320"/>
          </a:xfrm>
          <a:prstGeom prst="rect">
            <a:avLst/>
          </a:prstGeom>
          <a:ln w="0">
            <a:noFill/>
          </a:ln>
        </p:spPr>
      </p:pic>
      <p:pic>
        <p:nvPicPr>
          <p:cNvPr id="136" name="Google Shape;121;p5" descr="Kłamczucha - Jan Brzechwa, Agata Nowak [Książka] - Skrzat - 6.05 zł w  Inbook.pl inbook tanie książki"/>
          <p:cNvPicPr/>
          <p:nvPr/>
        </p:nvPicPr>
        <p:blipFill>
          <a:blip r:embed="rId3"/>
          <a:stretch/>
        </p:blipFill>
        <p:spPr>
          <a:xfrm>
            <a:off x="7310520" y="1388880"/>
            <a:ext cx="2529720" cy="2555640"/>
          </a:xfrm>
          <a:prstGeom prst="rect">
            <a:avLst/>
          </a:prstGeom>
          <a:ln w="0">
            <a:noFill/>
          </a:ln>
        </p:spPr>
      </p:pic>
      <p:pic>
        <p:nvPicPr>
          <p:cNvPr id="137" name="Google Shape;122;p5" descr="Sklep Punkt44.pl | Katar - Jan Brzechwa [KSIĄŻKA]"/>
          <p:cNvPicPr/>
          <p:nvPr/>
        </p:nvPicPr>
        <p:blipFill>
          <a:blip r:embed="rId4"/>
          <a:stretch/>
        </p:blipFill>
        <p:spPr>
          <a:xfrm>
            <a:off x="4509360" y="1392120"/>
            <a:ext cx="2682000" cy="2729880"/>
          </a:xfrm>
          <a:prstGeom prst="rect">
            <a:avLst/>
          </a:prstGeom>
          <a:ln w="0">
            <a:noFill/>
          </a:ln>
        </p:spPr>
      </p:pic>
      <p:pic>
        <p:nvPicPr>
          <p:cNvPr id="138" name="Google Shape;123;p5" descr="Podręcznik szkolny Akademia Pana Kleksa. Pan Kleks. Tom 1 - Ceny i opinie -  Ceneo.pl"/>
          <p:cNvPicPr/>
          <p:nvPr/>
        </p:nvPicPr>
        <p:blipFill>
          <a:blip r:embed="rId5"/>
          <a:stretch/>
        </p:blipFill>
        <p:spPr>
          <a:xfrm>
            <a:off x="1442160" y="3896280"/>
            <a:ext cx="2319480" cy="3313800"/>
          </a:xfrm>
          <a:prstGeom prst="rect">
            <a:avLst/>
          </a:prstGeom>
          <a:ln w="0">
            <a:noFill/>
          </a:ln>
        </p:spPr>
      </p:pic>
      <p:pic>
        <p:nvPicPr>
          <p:cNvPr id="139" name="Google Shape;124;p5" descr="Skarżypyta : Brzechwa, Jan: Amazon.pl: Książki"/>
          <p:cNvPicPr/>
          <p:nvPr/>
        </p:nvPicPr>
        <p:blipFill>
          <a:blip r:embed="rId6"/>
          <a:stretch/>
        </p:blipFill>
        <p:spPr>
          <a:xfrm>
            <a:off x="7113960" y="4199040"/>
            <a:ext cx="2935800" cy="2799000"/>
          </a:xfrm>
          <a:prstGeom prst="rect">
            <a:avLst/>
          </a:prstGeom>
          <a:ln w="0">
            <a:noFill/>
          </a:ln>
        </p:spPr>
      </p:pic>
    </p:spTree>
  </p:cSld>
  <p:transition spd="slow">
    <p:wipe dir="l"/>
  </p:transition>
  <p:timing>
    <p:tnLst>
      <p:par>
        <p:cTn id="104" dur="indefinite" restart="never" nodeType="tmRoot">
          <p:childTnLst>
            <p:seq>
              <p:cTn id="105" dur="indefinite" nodeType="mainSeq">
                <p:childTnLst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29;p6"/>
          <p:cNvSpPr/>
          <p:nvPr/>
        </p:nvSpPr>
        <p:spPr>
          <a:xfrm>
            <a:off x="-742680" y="-45000"/>
            <a:ext cx="13818600" cy="7425720"/>
          </a:xfrm>
          <a:prstGeom prst="rect">
            <a:avLst/>
          </a:prstGeom>
          <a:solidFill>
            <a:srgbClr val="c4e0b2"/>
          </a:solidFill>
          <a:ln w="12700">
            <a:solidFill>
              <a:srgbClr val="1c3052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/>
          </a:bodyPr>
          <a:p>
            <a:pPr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  <a:ea typeface="Calibri"/>
              </a:rPr>
              <a:t>Jedna z najbardziej znanych książek Jana Brzechwy</a:t>
            </a: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2" name="Google Shape;131;p6" descr="Akademia pana Kleksa"/>
          <p:cNvPicPr/>
          <p:nvPr/>
        </p:nvPicPr>
        <p:blipFill>
          <a:blip r:embed="rId1"/>
          <a:stretch/>
        </p:blipFill>
        <p:spPr>
          <a:xfrm>
            <a:off x="1692000" y="1550520"/>
            <a:ext cx="3615480" cy="4642200"/>
          </a:xfrm>
          <a:prstGeom prst="rect">
            <a:avLst/>
          </a:prstGeom>
          <a:ln w="0">
            <a:noFill/>
          </a:ln>
        </p:spPr>
      </p:pic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6172200" y="1825560"/>
            <a:ext cx="5180760" cy="435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  <a:ea typeface="Calibri"/>
              </a:rPr>
              <a:t>"Akademia Pana Kleksa" to powieść pisana z myślą o młodych odbiorcach, skupiająca się wokół niezwykłej szkoły, prowadzonej przez jeszcze bardziej nieprzeciętnego profesora. Już na samym początku czytelnik ma okazję poznać Adasia Niezgódkę, chłopca, który co chwila pakuje się w kłopoty. Niestety, bohatera wiecznie prześladuje pech, </a:t>
            </a:r>
            <a:br/>
            <a:r>
              <a:rPr b="0" lang="pl-PL" sz="2400" spc="-1" strike="noStrike">
                <a:solidFill>
                  <a:srgbClr val="000000"/>
                </a:solidFill>
                <a:latin typeface="Calibri"/>
                <a:ea typeface="Calibri"/>
              </a:rPr>
              <a:t>a wszystko, czego się podejmuje, zwykle szybko lega w gruzach. Jako że rodzice nie mają już pomysłu, co dalej robić, postanawiają wysłać Adasia do Akademii Pana Kleksa.</a:t>
            </a:r>
            <a:br/>
            <a:r>
              <a:rPr b="0" lang="pl-PL" sz="1300" spc="-1" strike="noStrike">
                <a:solidFill>
                  <a:srgbClr val="252525"/>
                </a:solidFill>
                <a:latin typeface="Calibri"/>
                <a:ea typeface="Calibri"/>
              </a:rPr>
              <a:t> </a:t>
            </a:r>
            <a:endParaRPr b="0" lang="pl-PL" sz="13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1" dur="indefinite" restart="never" nodeType="tmRoot">
          <p:childTnLst>
            <p:seq>
              <p:cTn id="112" dur="indefinite" nodeType="mainSeq">
                <p:childTnLst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7" dur="5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1575720" y="116100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/>
          </a:bodyPr>
          <a:p>
            <a:pPr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pl-PL" sz="6000" spc="-1" strike="noStrike">
                <a:solidFill>
                  <a:srgbClr val="ffffff"/>
                </a:solidFill>
                <a:latin typeface="Calibri"/>
                <a:ea typeface="Calibri"/>
              </a:rPr>
              <a:t>Dziękuję za uwagę</a:t>
            </a:r>
            <a:endParaRPr b="0" lang="pl-PL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Google Shape;138;p7"/>
          <p:cNvSpPr/>
          <p:nvPr/>
        </p:nvSpPr>
        <p:spPr>
          <a:xfrm>
            <a:off x="8760240" y="4674600"/>
            <a:ext cx="2957040" cy="60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2800" spc="-1" strike="noStrike">
                <a:solidFill>
                  <a:srgbClr val="ffffff"/>
                </a:solidFill>
                <a:latin typeface="Calibri"/>
                <a:ea typeface="Calibri"/>
              </a:rPr>
              <a:t>Justyna Walerian</a:t>
            </a:r>
            <a:endParaRPr b="0" lang="pl-PL" sz="2800" spc="-1" strike="noStrike">
              <a:latin typeface="Arial"/>
            </a:endParaRPr>
          </a:p>
        </p:txBody>
      </p:sp>
      <p:sp>
        <p:nvSpPr>
          <p:cNvPr id="146" name="Google Shape;139;p7"/>
          <p:cNvSpPr/>
          <p:nvPr/>
        </p:nvSpPr>
        <p:spPr>
          <a:xfrm>
            <a:off x="553680" y="6138720"/>
            <a:ext cx="2884680" cy="502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i="1" lang="pl-PL" sz="2100" spc="-1" strike="noStrike">
                <a:solidFill>
                  <a:srgbClr val="ffffff"/>
                </a:solidFill>
                <a:latin typeface="Calibri"/>
                <a:ea typeface="Calibri"/>
              </a:rPr>
              <a:t>Źródło: Wikipedia</a:t>
            </a:r>
            <a:endParaRPr b="0" lang="pl-PL" sz="2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8" dur="indefinite" restart="never" nodeType="tmRoot">
          <p:childTnLst>
            <p:seq>
              <p:cTn id="129" dur="indefinite" nodeType="mainSeq">
                <p:childTnLst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Application>LibreOffice/7.2.5.2$Windows_X86_64 LibreOffice_project/499f9727c189e6ef3471021d6132d4c694f357e5</Application>
  <AppVersion>15.0000</AppVersion>
  <Words>98</Words>
  <Paragraphs>20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2024-02-23T08:52:11Z</dcterms:created>
  <dc:creator/>
  <dc:description/>
  <dc:language>pl-PL</dc:language>
  <cp:lastModifiedBy/>
  <dcterms:modified xsi:type="dcterms:W3CDTF">2024-03-15T22:31:31Z</dcterms:modified>
  <cp:revision>4</cp:revision>
  <dc:subject/>
  <dc:title>Jan Brzechwa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Panoramiczny</vt:lpwstr>
  </property>
  <property fmtid="{D5CDD505-2E9C-101B-9397-08002B2CF9AE}" pid="3" name="Slides">
    <vt:i4>7</vt:i4>
  </property>
</Properties>
</file>